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handoutMasterIdLst>
    <p:handoutMasterId r:id="rId37"/>
  </p:handoutMasterIdLst>
  <p:sldIdLst>
    <p:sldId id="256" r:id="rId5"/>
    <p:sldId id="272" r:id="rId6"/>
    <p:sldId id="288" r:id="rId7"/>
    <p:sldId id="289" r:id="rId8"/>
    <p:sldId id="308" r:id="rId9"/>
    <p:sldId id="316" r:id="rId10"/>
    <p:sldId id="315" r:id="rId11"/>
    <p:sldId id="313" r:id="rId12"/>
    <p:sldId id="312" r:id="rId13"/>
    <p:sldId id="310" r:id="rId14"/>
    <p:sldId id="311" r:id="rId15"/>
    <p:sldId id="329" r:id="rId16"/>
    <p:sldId id="314" r:id="rId17"/>
    <p:sldId id="317" r:id="rId18"/>
    <p:sldId id="330" r:id="rId19"/>
    <p:sldId id="290" r:id="rId20"/>
    <p:sldId id="286" r:id="rId21"/>
    <p:sldId id="287" r:id="rId22"/>
    <p:sldId id="292" r:id="rId23"/>
    <p:sldId id="291" r:id="rId24"/>
    <p:sldId id="294" r:id="rId25"/>
    <p:sldId id="295" r:id="rId26"/>
    <p:sldId id="296" r:id="rId27"/>
    <p:sldId id="298" r:id="rId28"/>
    <p:sldId id="299" r:id="rId29"/>
    <p:sldId id="300" r:id="rId30"/>
    <p:sldId id="301" r:id="rId31"/>
    <p:sldId id="305" r:id="rId32"/>
    <p:sldId id="302" r:id="rId33"/>
    <p:sldId id="303" r:id="rId34"/>
    <p:sldId id="285" r:id="rId3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DA0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6" autoAdjust="0"/>
    <p:restoredTop sz="94660"/>
  </p:normalViewPr>
  <p:slideViewPr>
    <p:cSldViewPr snapToGrid="0">
      <p:cViewPr varScale="1">
        <p:scale>
          <a:sx n="72" d="100"/>
          <a:sy n="72" d="100"/>
        </p:scale>
        <p:origin x="690" y="54"/>
      </p:cViewPr>
      <p:guideLst>
        <p:guide orient="horz" pos="2160"/>
        <p:guide pos="3840"/>
      </p:guideLst>
    </p:cSldViewPr>
  </p:slideViewPr>
  <p:notesTextViewPr>
    <p:cViewPr>
      <p:scale>
        <a:sx n="3" d="2"/>
        <a:sy n="3" d="2"/>
      </p:scale>
      <p:origin x="0" y="0"/>
    </p:cViewPr>
  </p:notesTextViewPr>
  <p:sorterViewPr>
    <p:cViewPr>
      <p:scale>
        <a:sx n="100" d="100"/>
        <a:sy n="100" d="100"/>
      </p:scale>
      <p:origin x="0" y="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65EBFB8-D429-40F5-8236-A8E5E30CD074}" type="datetimeFigureOut">
              <a:rPr lang="en-US" smtClean="0"/>
              <a:t>11/16/2018</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6541B31-CD4C-4405-9A2C-92C218604E14}" type="slidenum">
              <a:rPr lang="en-US" smtClean="0"/>
              <a:t>‹#›</a:t>
            </a:fld>
            <a:endParaRPr lang="en-US" dirty="0"/>
          </a:p>
        </p:txBody>
      </p:sp>
    </p:spTree>
    <p:extLst>
      <p:ext uri="{BB962C8B-B14F-4D97-AF65-F5344CB8AC3E}">
        <p14:creationId xmlns:p14="http://schemas.microsoft.com/office/powerpoint/2010/main" val="3985545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497E5FD-0F36-40DE-8962-C5FF67FEDB8B}" type="datetimeFigureOut">
              <a:rPr lang="en-US" smtClean="0"/>
              <a:t>11/16/2018</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51ACAEA-2895-4F2F-B726-DE6EF6649EB2}" type="slidenum">
              <a:rPr lang="en-US" smtClean="0"/>
              <a:t>‹#›</a:t>
            </a:fld>
            <a:endParaRPr lang="en-US"/>
          </a:p>
        </p:txBody>
      </p:sp>
    </p:spTree>
    <p:extLst>
      <p:ext uri="{BB962C8B-B14F-4D97-AF65-F5344CB8AC3E}">
        <p14:creationId xmlns:p14="http://schemas.microsoft.com/office/powerpoint/2010/main" val="3119543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135717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21069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77196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236751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61203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154119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277713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363589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214242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319094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91E227-987C-4F68-87E9-199529B18A25}" type="datetimeFigureOut">
              <a:rPr lang="en-ZA" smtClean="0"/>
              <a:pPr/>
              <a:t>2018/11/16</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258886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1E227-987C-4F68-87E9-199529B18A25}" type="datetimeFigureOut">
              <a:rPr lang="en-ZA" smtClean="0"/>
              <a:pPr/>
              <a:t>2018/11/16</a:t>
            </a:fld>
            <a:endParaRPr lang="en-Z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38438149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info@gardenroute.gov.za" TargetMode="External"/><Relationship Id="rId2" Type="http://schemas.openxmlformats.org/officeDocument/2006/relationships/hyperlink" Target="http://www.gardenroute.gov.z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B1CF6-F833-4B67-819F-598435092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340"/>
            <a:ext cx="12179285" cy="6858000"/>
          </a:xfrm>
          <a:prstGeom prst="rect">
            <a:avLst/>
          </a:prstGeom>
        </p:spPr>
      </p:pic>
      <p:sp>
        <p:nvSpPr>
          <p:cNvPr id="5" name="Title 1"/>
          <p:cNvSpPr txBox="1">
            <a:spLocks/>
          </p:cNvSpPr>
          <p:nvPr/>
        </p:nvSpPr>
        <p:spPr>
          <a:xfrm>
            <a:off x="277584" y="737568"/>
            <a:ext cx="7090955" cy="1158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ZA" sz="2800" b="1" dirty="0">
                <a:solidFill>
                  <a:schemeClr val="tx1">
                    <a:lumMod val="85000"/>
                    <a:lumOff val="15000"/>
                  </a:schemeClr>
                </a:solidFill>
                <a:latin typeface="Century Gothic" panose="020B0502020202020204" pitchFamily="34" charset="0"/>
              </a:rPr>
              <a:t>	OVERVIEW OF GRDM FIRES</a:t>
            </a:r>
          </a:p>
          <a:p>
            <a:pPr>
              <a:lnSpc>
                <a:spcPct val="100000"/>
              </a:lnSpc>
            </a:pPr>
            <a:r>
              <a:rPr lang="en-ZA" sz="2800" b="1" dirty="0">
                <a:solidFill>
                  <a:schemeClr val="tx1">
                    <a:lumMod val="85000"/>
                    <a:lumOff val="15000"/>
                  </a:schemeClr>
                </a:solidFill>
                <a:latin typeface="Century Gothic" panose="020B0502020202020204" pitchFamily="34" charset="0"/>
              </a:rPr>
              <a:t>IMESA</a:t>
            </a:r>
          </a:p>
          <a:p>
            <a:pPr>
              <a:lnSpc>
                <a:spcPct val="100000"/>
              </a:lnSpc>
            </a:pPr>
            <a:r>
              <a:rPr lang="en-ZA" sz="2800" b="1" dirty="0">
                <a:solidFill>
                  <a:schemeClr val="tx1">
                    <a:lumMod val="85000"/>
                    <a:lumOff val="15000"/>
                  </a:schemeClr>
                </a:solidFill>
                <a:latin typeface="Century Gothic" panose="020B0502020202020204" pitchFamily="34" charset="0"/>
              </a:rPr>
              <a:t>16-11-2018</a:t>
            </a:r>
          </a:p>
        </p:txBody>
      </p:sp>
      <p:sp>
        <p:nvSpPr>
          <p:cNvPr id="7" name="Title 1"/>
          <p:cNvSpPr txBox="1">
            <a:spLocks/>
          </p:cNvSpPr>
          <p:nvPr/>
        </p:nvSpPr>
        <p:spPr>
          <a:xfrm>
            <a:off x="277586" y="1638012"/>
            <a:ext cx="5016500" cy="5003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ZA" sz="2200" b="1"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335330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MATTERS OF CONCERN</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92480" y="1345565"/>
            <a:ext cx="10515600" cy="4351338"/>
          </a:xfrm>
        </p:spPr>
        <p:txBody>
          <a:bodyPr>
            <a:normAutofit fontScale="92500" lnSpcReduction="10000"/>
          </a:bodyPr>
          <a:lstStyle/>
          <a:p>
            <a:endParaRPr lang="en-ZA" sz="1600" dirty="0">
              <a:latin typeface="Arial" panose="020B0604020202020204" pitchFamily="34" charset="0"/>
              <a:cs typeface="Arial" panose="020B0604020202020204" pitchFamily="34" charset="0"/>
            </a:endParaRPr>
          </a:p>
          <a:p>
            <a:r>
              <a:rPr lang="en-ZA" sz="1600" b="1" dirty="0">
                <a:latin typeface="Arial" panose="020B0604020202020204" pitchFamily="34" charset="0"/>
                <a:cs typeface="Arial" panose="020B0604020202020204" pitchFamily="34" charset="0"/>
              </a:rPr>
              <a:t>Geelhoutvlei Timbers Sawmill</a:t>
            </a:r>
            <a:r>
              <a:rPr lang="en-ZA" sz="1600" dirty="0">
                <a:latin typeface="Arial" panose="020B0604020202020204" pitchFamily="34" charset="0"/>
                <a:cs typeface="Arial" panose="020B0604020202020204" pitchFamily="34" charset="0"/>
              </a:rPr>
              <a:t>, arsenic polluted smoke ? About 473 people now without a work;</a:t>
            </a:r>
          </a:p>
          <a:p>
            <a:r>
              <a:rPr lang="en-ZA" sz="1600" b="1" dirty="0">
                <a:latin typeface="Arial" panose="020B0604020202020204" pitchFamily="34" charset="0"/>
                <a:cs typeface="Arial" panose="020B0604020202020204" pitchFamily="34" charset="0"/>
              </a:rPr>
              <a:t>Hazardous waste </a:t>
            </a:r>
            <a:r>
              <a:rPr lang="en-ZA" sz="1600" dirty="0">
                <a:latin typeface="Arial" panose="020B0604020202020204" pitchFamily="34" charset="0"/>
                <a:cs typeface="Arial" panose="020B0604020202020204" pitchFamily="34" charset="0"/>
              </a:rPr>
              <a:t>material management;</a:t>
            </a:r>
          </a:p>
          <a:p>
            <a:r>
              <a:rPr lang="en-ZA" sz="1600" b="1" dirty="0" err="1">
                <a:latin typeface="Arial" panose="020B0604020202020204" pitchFamily="34" charset="0"/>
                <a:cs typeface="Arial" panose="020B0604020202020204" pitchFamily="34" charset="0"/>
              </a:rPr>
              <a:t>Beervlei</a:t>
            </a:r>
            <a:r>
              <a:rPr lang="en-ZA" sz="1600" b="1" dirty="0">
                <a:latin typeface="Arial" panose="020B0604020202020204" pitchFamily="34" charset="0"/>
                <a:cs typeface="Arial" panose="020B0604020202020204" pitchFamily="34" charset="0"/>
              </a:rPr>
              <a:t> and Farleigh community housing </a:t>
            </a:r>
            <a:r>
              <a:rPr lang="en-ZA" sz="1600" dirty="0">
                <a:latin typeface="Arial" panose="020B0604020202020204" pitchFamily="34" charset="0"/>
                <a:cs typeface="Arial" panose="020B0604020202020204" pitchFamily="34" charset="0"/>
              </a:rPr>
              <a:t>project ?</a:t>
            </a:r>
          </a:p>
          <a:p>
            <a:r>
              <a:rPr lang="en-ZA" sz="1600" b="1" dirty="0">
                <a:latin typeface="Arial" panose="020B0604020202020204" pitchFamily="34" charset="0"/>
                <a:cs typeface="Arial" panose="020B0604020202020204" pitchFamily="34" charset="0"/>
              </a:rPr>
              <a:t>Soil erosion and potential for landslid</a:t>
            </a:r>
            <a:r>
              <a:rPr lang="en-ZA" sz="1600" dirty="0">
                <a:latin typeface="Arial" panose="020B0604020202020204" pitchFamily="34" charset="0"/>
                <a:cs typeface="Arial" panose="020B0604020202020204" pitchFamily="34" charset="0"/>
              </a:rPr>
              <a:t>es next to major roads;</a:t>
            </a:r>
          </a:p>
          <a:p>
            <a:r>
              <a:rPr lang="en-ZA" sz="1600" b="1" dirty="0">
                <a:latin typeface="Arial" panose="020B0604020202020204" pitchFamily="34" charset="0"/>
                <a:cs typeface="Arial" panose="020B0604020202020204" pitchFamily="34" charset="0"/>
              </a:rPr>
              <a:t>Removal of burnt trees </a:t>
            </a:r>
            <a:r>
              <a:rPr lang="en-ZA" sz="1600" dirty="0">
                <a:latin typeface="Arial" panose="020B0604020202020204" pitchFamily="34" charset="0"/>
                <a:cs typeface="Arial" panose="020B0604020202020204" pitchFamily="34" charset="0"/>
              </a:rPr>
              <a:t>in road reserves (widow makers);</a:t>
            </a:r>
          </a:p>
          <a:p>
            <a:r>
              <a:rPr lang="en-ZA" sz="1600" b="1" dirty="0">
                <a:latin typeface="Arial" panose="020B0604020202020204" pitchFamily="34" charset="0"/>
                <a:cs typeface="Arial" panose="020B0604020202020204" pitchFamily="34" charset="0"/>
              </a:rPr>
              <a:t>Management of access to burnt areas </a:t>
            </a:r>
            <a:r>
              <a:rPr lang="en-ZA" sz="1600" dirty="0">
                <a:latin typeface="Arial" panose="020B0604020202020204" pitchFamily="34" charset="0"/>
                <a:cs typeface="Arial" panose="020B0604020202020204" pitchFamily="34" charset="0"/>
              </a:rPr>
              <a:t>– (landowners to take responsibility)</a:t>
            </a:r>
          </a:p>
          <a:p>
            <a:r>
              <a:rPr lang="en-ZA" sz="1600" dirty="0">
                <a:latin typeface="Arial" panose="020B0604020202020204" pitchFamily="34" charset="0"/>
                <a:cs typeface="Arial" panose="020B0604020202020204" pitchFamily="34" charset="0"/>
              </a:rPr>
              <a:t>The </a:t>
            </a:r>
            <a:r>
              <a:rPr lang="en-ZA" sz="1600" b="1" dirty="0">
                <a:latin typeface="Arial" panose="020B0604020202020204" pitchFamily="34" charset="0"/>
                <a:cs typeface="Arial" panose="020B0604020202020204" pitchFamily="34" charset="0"/>
              </a:rPr>
              <a:t>state of both privately owned land and DAFF property </a:t>
            </a:r>
            <a:r>
              <a:rPr lang="en-ZA" sz="1600" dirty="0">
                <a:latin typeface="Arial" panose="020B0604020202020204" pitchFamily="34" charset="0"/>
                <a:cs typeface="Arial" panose="020B0604020202020204" pitchFamily="34" charset="0"/>
              </a:rPr>
              <a:t>– poor housekeeping, overgrown with invasive alien plants ;</a:t>
            </a:r>
          </a:p>
          <a:p>
            <a:r>
              <a:rPr lang="en-ZA" sz="1600" b="1" dirty="0">
                <a:latin typeface="Arial" panose="020B0604020202020204" pitchFamily="34" charset="0"/>
                <a:cs typeface="Arial" panose="020B0604020202020204" pitchFamily="34" charset="0"/>
              </a:rPr>
              <a:t>Invasive alien pla</a:t>
            </a:r>
            <a:r>
              <a:rPr lang="en-ZA" sz="1600" dirty="0">
                <a:latin typeface="Arial" panose="020B0604020202020204" pitchFamily="34" charset="0"/>
                <a:cs typeface="Arial" panose="020B0604020202020204" pitchFamily="34" charset="0"/>
              </a:rPr>
              <a:t>nts pose an ongoing threat in terms of fire in this region, to address this we need to combine efforts;</a:t>
            </a:r>
          </a:p>
          <a:p>
            <a:r>
              <a:rPr lang="en-ZA" sz="1600" dirty="0">
                <a:latin typeface="Arial" panose="020B0604020202020204" pitchFamily="34" charset="0"/>
                <a:cs typeface="Arial" panose="020B0604020202020204" pitchFamily="34" charset="0"/>
              </a:rPr>
              <a:t>The time it takes to secure </a:t>
            </a:r>
            <a:r>
              <a:rPr lang="en-ZA" sz="1600" b="1" dirty="0">
                <a:latin typeface="Arial" panose="020B0604020202020204" pitchFamily="34" charset="0"/>
                <a:cs typeface="Arial" panose="020B0604020202020204" pitchFamily="34" charset="0"/>
              </a:rPr>
              <a:t>Disaster Rehabilitation and Reconstruction funding</a:t>
            </a:r>
            <a:r>
              <a:rPr lang="en-ZA" sz="1600" dirty="0">
                <a:latin typeface="Arial" panose="020B0604020202020204" pitchFamily="34" charset="0"/>
                <a:cs typeface="Arial" panose="020B0604020202020204" pitchFamily="34" charset="0"/>
              </a:rPr>
              <a:t> especially to address environmental infrastructure (Knysna Fires took 15 months), if we do not act now the area will have an even bigger fire risk in the next 10 years,</a:t>
            </a:r>
          </a:p>
          <a:p>
            <a:r>
              <a:rPr lang="en-ZA" sz="1600" dirty="0">
                <a:latin typeface="Arial" panose="020B0604020202020204" pitchFamily="34" charset="0"/>
                <a:cs typeface="Arial" panose="020B0604020202020204" pitchFamily="34" charset="0"/>
              </a:rPr>
              <a:t>The </a:t>
            </a:r>
            <a:r>
              <a:rPr lang="en-ZA" sz="1600" b="1" dirty="0">
                <a:latin typeface="Arial" panose="020B0604020202020204" pitchFamily="34" charset="0"/>
                <a:cs typeface="Arial" panose="020B0604020202020204" pitchFamily="34" charset="0"/>
              </a:rPr>
              <a:t>lack of a defendable space around properties</a:t>
            </a:r>
            <a:r>
              <a:rPr lang="en-ZA" sz="1600" dirty="0">
                <a:latin typeface="Arial" panose="020B0604020202020204" pitchFamily="34" charset="0"/>
                <a:cs typeface="Arial" panose="020B0604020202020204" pitchFamily="34" charset="0"/>
              </a:rPr>
              <a:t>, especially in the wildland urban interphase – no properties lost in George mainly due to fire beaks implemented since July last year;</a:t>
            </a:r>
          </a:p>
          <a:p>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186978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WAY FORWARD</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45820" y="1513205"/>
            <a:ext cx="10515600" cy="4351338"/>
          </a:xfrm>
        </p:spPr>
        <p:txBody>
          <a:bodyPr>
            <a:normAutofit/>
          </a:bodyPr>
          <a:lstStyle/>
          <a:p>
            <a:r>
              <a:rPr lang="en-ZA" sz="1600" b="1" dirty="0">
                <a:latin typeface="Arial" panose="020B0604020202020204" pitchFamily="34" charset="0"/>
                <a:cs typeface="Arial" panose="020B0604020202020204" pitchFamily="34" charset="0"/>
              </a:rPr>
              <a:t>Spatial planning and building codes </a:t>
            </a:r>
            <a:r>
              <a:rPr lang="en-ZA" sz="1600" dirty="0">
                <a:latin typeface="Arial" panose="020B0604020202020204" pitchFamily="34" charset="0"/>
                <a:cs typeface="Arial" panose="020B0604020202020204" pitchFamily="34" charset="0"/>
              </a:rPr>
              <a:t>for the development of urban interphase areas should be reconsidered;</a:t>
            </a:r>
          </a:p>
          <a:p>
            <a:r>
              <a:rPr lang="en-ZA" sz="1600" dirty="0">
                <a:latin typeface="Arial" panose="020B0604020202020204" pitchFamily="34" charset="0"/>
                <a:cs typeface="Arial" panose="020B0604020202020204" pitchFamily="34" charset="0"/>
              </a:rPr>
              <a:t>Enforcement of local buy-laws in terms of high fire hazard areas, especially in urban fringe areas;</a:t>
            </a:r>
          </a:p>
          <a:p>
            <a:r>
              <a:rPr lang="en-ZA" sz="1600" dirty="0">
                <a:latin typeface="Arial" panose="020B0604020202020204" pitchFamily="34" charset="0"/>
                <a:cs typeface="Arial" panose="020B0604020202020204" pitchFamily="34" charset="0"/>
              </a:rPr>
              <a:t>To </a:t>
            </a:r>
            <a:r>
              <a:rPr lang="en-ZA" sz="1600" b="1" dirty="0">
                <a:latin typeface="Arial" panose="020B0604020202020204" pitchFamily="34" charset="0"/>
                <a:cs typeface="Arial" panose="020B0604020202020204" pitchFamily="34" charset="0"/>
              </a:rPr>
              <a:t>improve public awarenes</a:t>
            </a:r>
            <a:r>
              <a:rPr lang="en-ZA" sz="1600" dirty="0">
                <a:latin typeface="Arial" panose="020B0604020202020204" pitchFamily="34" charset="0"/>
                <a:cs typeface="Arial" panose="020B0604020202020204" pitchFamily="34" charset="0"/>
              </a:rPr>
              <a:t>s in order to create fire wise communities; </a:t>
            </a:r>
          </a:p>
          <a:p>
            <a:r>
              <a:rPr lang="en-ZA" sz="1600" b="1" dirty="0">
                <a:latin typeface="Arial" panose="020B0604020202020204" pitchFamily="34" charset="0"/>
                <a:cs typeface="Arial" panose="020B0604020202020204" pitchFamily="34" charset="0"/>
              </a:rPr>
              <a:t>Integrated veld fire management </a:t>
            </a:r>
            <a:r>
              <a:rPr lang="en-ZA" sz="1600" dirty="0">
                <a:latin typeface="Arial" panose="020B0604020202020204" pitchFamily="34" charset="0"/>
                <a:cs typeface="Arial" panose="020B0604020202020204" pitchFamily="34" charset="0"/>
              </a:rPr>
              <a:t>needs to be prioritised; </a:t>
            </a:r>
          </a:p>
          <a:p>
            <a:r>
              <a:rPr lang="en-ZA" sz="1600" b="1" dirty="0">
                <a:latin typeface="Arial" panose="020B0604020202020204" pitchFamily="34" charset="0"/>
                <a:cs typeface="Arial" panose="020B0604020202020204" pitchFamily="34" charset="0"/>
              </a:rPr>
              <a:t>Disaster Risk Reduction </a:t>
            </a:r>
            <a:r>
              <a:rPr lang="en-ZA" sz="1600" dirty="0">
                <a:latin typeface="Arial" panose="020B0604020202020204" pitchFamily="34" charset="0"/>
                <a:cs typeface="Arial" panose="020B0604020202020204" pitchFamily="34" charset="0"/>
              </a:rPr>
              <a:t>funding needs to be addressed;</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86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03860"/>
            <a:ext cx="8183880" cy="571183"/>
          </a:xfrm>
        </p:spPr>
        <p:txBody>
          <a:bodyPr>
            <a:normAutofit/>
          </a:bodyPr>
          <a:lstStyle/>
          <a:p>
            <a:pPr algn="ctr"/>
            <a:r>
              <a:rPr lang="en-ZA" sz="1800" b="1" dirty="0">
                <a:latin typeface="Arial" panose="020B0604020202020204" pitchFamily="34" charset="0"/>
                <a:cs typeface="Arial" panose="020B0604020202020204" pitchFamily="34" charset="0"/>
              </a:rPr>
              <a:t>WORK GROUPS/TASK TEAMS ESTABLISHED</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4380" y="964564"/>
            <a:ext cx="8976360" cy="4879975"/>
          </a:xfrm>
        </p:spPr>
        <p:txBody>
          <a:bodyPr>
            <a:normAutofit fontScale="25000" lnSpcReduction="20000"/>
          </a:bodyPr>
          <a:lstStyle/>
          <a:p>
            <a:pPr>
              <a:lnSpc>
                <a:spcPct val="120000"/>
              </a:lnSpc>
            </a:pPr>
            <a:r>
              <a:rPr lang="en-US" sz="4800" b="1" dirty="0">
                <a:latin typeface="Arial" panose="020B0604020202020204" pitchFamily="34" charset="0"/>
                <a:cs typeface="Arial" panose="020B0604020202020204" pitchFamily="34" charset="0"/>
              </a:rPr>
              <a:t>Humanitarian work stream</a:t>
            </a:r>
            <a:r>
              <a:rPr lang="en-US" sz="4800" dirty="0">
                <a:latin typeface="Arial" panose="020B0604020202020204" pitchFamily="34" charset="0"/>
                <a:cs typeface="Arial" panose="020B0604020202020204" pitchFamily="34" charset="0"/>
              </a:rPr>
              <a:t> - Convener Me Marie Hendricks Cell: 082 941 1082 </a:t>
            </a:r>
          </a:p>
          <a:p>
            <a:pPr marL="0" indent="0">
              <a:lnSpc>
                <a:spcPct val="120000"/>
              </a:lnSpc>
              <a:buNone/>
            </a:pPr>
            <a:r>
              <a:rPr lang="en-US" sz="4800" dirty="0">
                <a:latin typeface="Arial" panose="020B0604020202020204" pitchFamily="34" charset="0"/>
                <a:cs typeface="Arial" panose="020B0604020202020204" pitchFamily="34" charset="0"/>
              </a:rPr>
              <a:t>      Marie.Hendricks@westerncape.gov.za; </a:t>
            </a:r>
          </a:p>
          <a:p>
            <a:pPr>
              <a:lnSpc>
                <a:spcPct val="120000"/>
              </a:lnSpc>
            </a:pPr>
            <a:r>
              <a:rPr lang="en-US" sz="4800" b="1" dirty="0">
                <a:latin typeface="Arial" panose="020B0604020202020204" pitchFamily="34" charset="0"/>
                <a:cs typeface="Arial" panose="020B0604020202020204" pitchFamily="34" charset="0"/>
              </a:rPr>
              <a:t>Environmental work stream </a:t>
            </a:r>
            <a:r>
              <a:rPr lang="en-US" sz="4800" dirty="0">
                <a:latin typeface="Arial" panose="020B0604020202020204" pitchFamily="34" charset="0"/>
                <a:cs typeface="Arial" panose="020B0604020202020204" pitchFamily="34" charset="0"/>
              </a:rPr>
              <a:t>– Convener Mr. Paul Buchholz Cell:0798814447 </a:t>
            </a:r>
          </a:p>
          <a:p>
            <a:pPr marL="0" indent="0">
              <a:lnSpc>
                <a:spcPct val="120000"/>
              </a:lnSpc>
              <a:buNone/>
            </a:pPr>
            <a:r>
              <a:rPr lang="en-US" sz="4800" dirty="0">
                <a:latin typeface="Arial" panose="020B0604020202020204" pitchFamily="34" charset="0"/>
                <a:cs typeface="Arial" panose="020B0604020202020204" pitchFamily="34" charset="0"/>
              </a:rPr>
              <a:t>      p.huchholz@outlook.com;</a:t>
            </a:r>
          </a:p>
          <a:p>
            <a:pPr>
              <a:lnSpc>
                <a:spcPct val="120000"/>
              </a:lnSpc>
            </a:pPr>
            <a:r>
              <a:rPr lang="en-US" sz="4800" b="1" dirty="0">
                <a:latin typeface="Arial" panose="020B0604020202020204" pitchFamily="34" charset="0"/>
                <a:cs typeface="Arial" panose="020B0604020202020204" pitchFamily="34" charset="0"/>
              </a:rPr>
              <a:t>Human Settlements </a:t>
            </a:r>
            <a:r>
              <a:rPr lang="en-US" sz="4800" dirty="0">
                <a:latin typeface="Arial" panose="020B0604020202020204" pitchFamily="34" charset="0"/>
                <a:cs typeface="Arial" panose="020B0604020202020204" pitchFamily="34" charset="0"/>
              </a:rPr>
              <a:t>- Convener Mr. Bosco </a:t>
            </a:r>
            <a:r>
              <a:rPr lang="en-US" sz="4800" dirty="0" err="1">
                <a:latin typeface="Arial" panose="020B0604020202020204" pitchFamily="34" charset="0"/>
                <a:cs typeface="Arial" panose="020B0604020202020204" pitchFamily="34" charset="0"/>
              </a:rPr>
              <a:t>Khoza</a:t>
            </a:r>
            <a:r>
              <a:rPr lang="en-US" sz="4800" dirty="0">
                <a:latin typeface="Arial" panose="020B0604020202020204" pitchFamily="34" charset="0"/>
                <a:cs typeface="Arial" panose="020B0604020202020204" pitchFamily="34" charset="0"/>
              </a:rPr>
              <a:t> Cell: 0791895522</a:t>
            </a:r>
          </a:p>
          <a:p>
            <a:pPr marL="0" indent="0">
              <a:lnSpc>
                <a:spcPct val="120000"/>
              </a:lnSpc>
              <a:buNone/>
            </a:pPr>
            <a:r>
              <a:rPr lang="en-US" sz="4800" dirty="0">
                <a:latin typeface="Arial" panose="020B0604020202020204" pitchFamily="34" charset="0"/>
                <a:cs typeface="Arial" panose="020B0604020202020204" pitchFamily="34" charset="0"/>
              </a:rPr>
              <a:t>     Bosco.khoza@thehda.co.za; </a:t>
            </a:r>
          </a:p>
          <a:p>
            <a:pPr>
              <a:lnSpc>
                <a:spcPct val="120000"/>
              </a:lnSpc>
            </a:pPr>
            <a:r>
              <a:rPr lang="en-US" sz="4800" b="1" dirty="0">
                <a:latin typeface="Arial" panose="020B0604020202020204" pitchFamily="34" charset="0"/>
                <a:cs typeface="Arial" panose="020B0604020202020204" pitchFamily="34" charset="0"/>
              </a:rPr>
              <a:t>Finance </a:t>
            </a:r>
            <a:r>
              <a:rPr lang="en-US" sz="4800" dirty="0">
                <a:latin typeface="Arial" panose="020B0604020202020204" pitchFamily="34" charset="0"/>
                <a:cs typeface="Arial" panose="020B0604020202020204" pitchFamily="34" charset="0"/>
              </a:rPr>
              <a:t>- Convener Mr. Monde Stratu Cell:0835791075</a:t>
            </a:r>
          </a:p>
          <a:p>
            <a:pPr marL="0" indent="0">
              <a:lnSpc>
                <a:spcPct val="120000"/>
              </a:lnSpc>
              <a:buNone/>
            </a:pPr>
            <a:r>
              <a:rPr lang="en-US" sz="4800" dirty="0">
                <a:latin typeface="Arial" panose="020B0604020202020204" pitchFamily="34" charset="0"/>
                <a:cs typeface="Arial" panose="020B0604020202020204" pitchFamily="34" charset="0"/>
              </a:rPr>
              <a:t>      mm@gardenroute.gov.za;	</a:t>
            </a:r>
          </a:p>
          <a:p>
            <a:pPr>
              <a:lnSpc>
                <a:spcPct val="120000"/>
              </a:lnSpc>
            </a:pPr>
            <a:r>
              <a:rPr lang="en-US" sz="4800" b="1" dirty="0">
                <a:latin typeface="Arial" panose="020B0604020202020204" pitchFamily="34" charset="0"/>
                <a:cs typeface="Arial" panose="020B0604020202020204" pitchFamily="34" charset="0"/>
              </a:rPr>
              <a:t>Tourism and LED </a:t>
            </a:r>
            <a:r>
              <a:rPr lang="en-US" sz="4800" dirty="0">
                <a:latin typeface="Arial" panose="020B0604020202020204" pitchFamily="34" charset="0"/>
                <a:cs typeface="Arial" panose="020B0604020202020204" pitchFamily="34" charset="0"/>
              </a:rPr>
              <a:t>- Convener Me. Melanie Wilson Cell: 0828055285</a:t>
            </a:r>
          </a:p>
          <a:p>
            <a:pPr marL="0" indent="0">
              <a:lnSpc>
                <a:spcPct val="120000"/>
              </a:lnSpc>
              <a:buNone/>
            </a:pPr>
            <a:r>
              <a:rPr lang="en-US" sz="4800" dirty="0">
                <a:latin typeface="Arial" panose="020B0604020202020204" pitchFamily="34" charset="0"/>
                <a:cs typeface="Arial" panose="020B0604020202020204" pitchFamily="34" charset="0"/>
              </a:rPr>
              <a:t>      melanie@gardenroute.gov.za;</a:t>
            </a:r>
          </a:p>
          <a:p>
            <a:pPr>
              <a:lnSpc>
                <a:spcPct val="120000"/>
              </a:lnSpc>
            </a:pPr>
            <a:r>
              <a:rPr lang="en-US" sz="4800" b="1" dirty="0">
                <a:latin typeface="Arial" panose="020B0604020202020204" pitchFamily="34" charset="0"/>
                <a:cs typeface="Arial" panose="020B0604020202020204" pitchFamily="34" charset="0"/>
              </a:rPr>
              <a:t>Infrastructure</a:t>
            </a:r>
            <a:r>
              <a:rPr lang="en-US" sz="4800" dirty="0">
                <a:latin typeface="Arial" panose="020B0604020202020204" pitchFamily="34" charset="0"/>
                <a:cs typeface="Arial" panose="020B0604020202020204" pitchFamily="34" charset="0"/>
              </a:rPr>
              <a:t> - Convener Mr. Xander Smuts Cell: 0760362805</a:t>
            </a:r>
          </a:p>
          <a:p>
            <a:pPr marL="0" indent="0">
              <a:lnSpc>
                <a:spcPct val="120000"/>
              </a:lnSpc>
              <a:buNone/>
            </a:pPr>
            <a:r>
              <a:rPr lang="en-US" sz="4800" dirty="0">
                <a:latin typeface="Arial" panose="020B0604020202020204" pitchFamily="34" charset="0"/>
                <a:cs typeface="Arial" panose="020B0604020202020204" pitchFamily="34" charset="0"/>
              </a:rPr>
              <a:t>      Xander.smuts@westerncape.gov.za;</a:t>
            </a:r>
          </a:p>
          <a:p>
            <a:pPr>
              <a:lnSpc>
                <a:spcPct val="120000"/>
              </a:lnSpc>
            </a:pPr>
            <a:r>
              <a:rPr lang="en-US" sz="4800" b="1" dirty="0">
                <a:latin typeface="Arial" panose="020B0604020202020204" pitchFamily="34" charset="0"/>
                <a:cs typeface="Arial" panose="020B0604020202020204" pitchFamily="34" charset="0"/>
              </a:rPr>
              <a:t>AGRI</a:t>
            </a:r>
            <a:r>
              <a:rPr lang="en-US" sz="4800" dirty="0">
                <a:latin typeface="Arial" panose="020B0604020202020204" pitchFamily="34" charset="0"/>
                <a:cs typeface="Arial" panose="020B0604020202020204" pitchFamily="34" charset="0"/>
              </a:rPr>
              <a:t> -Convener </a:t>
            </a:r>
            <a:r>
              <a:rPr lang="en-US" sz="4800" dirty="0" err="1">
                <a:latin typeface="Arial" panose="020B0604020202020204" pitchFamily="34" charset="0"/>
                <a:cs typeface="Arial" panose="020B0604020202020204" pitchFamily="34" charset="0"/>
              </a:rPr>
              <a:t>Mr.Hannes</a:t>
            </a:r>
            <a:r>
              <a:rPr lang="en-US" sz="4800" dirty="0">
                <a:latin typeface="Arial" panose="020B0604020202020204" pitchFamily="34" charset="0"/>
                <a:cs typeface="Arial" panose="020B0604020202020204" pitchFamily="34" charset="0"/>
              </a:rPr>
              <a:t> Muller Cell: 0829081113</a:t>
            </a:r>
          </a:p>
          <a:p>
            <a:pPr marL="0" indent="0">
              <a:lnSpc>
                <a:spcPct val="120000"/>
              </a:lnSpc>
              <a:buNone/>
            </a:pPr>
            <a:r>
              <a:rPr lang="en-US" sz="4800" dirty="0">
                <a:latin typeface="Arial" panose="020B0604020202020204" pitchFamily="34" charset="0"/>
                <a:cs typeface="Arial" panose="020B0604020202020204" pitchFamily="34" charset="0"/>
              </a:rPr>
              <a:t>      hannesm@elsenburg.com </a:t>
            </a:r>
          </a:p>
          <a:p>
            <a:pPr>
              <a:lnSpc>
                <a:spcPct val="120000"/>
              </a:lnSpc>
            </a:pPr>
            <a:r>
              <a:rPr lang="en-US" sz="4800" b="1" dirty="0">
                <a:latin typeface="Arial" panose="020B0604020202020204" pitchFamily="34" charset="0"/>
                <a:cs typeface="Arial" panose="020B0604020202020204" pitchFamily="34" charset="0"/>
              </a:rPr>
              <a:t>Disaster Risk Reduction - </a:t>
            </a:r>
            <a:r>
              <a:rPr lang="en-US" sz="4800" dirty="0">
                <a:latin typeface="Arial" panose="020B0604020202020204" pitchFamily="34" charset="0"/>
                <a:cs typeface="Arial" panose="020B0604020202020204" pitchFamily="34" charset="0"/>
              </a:rPr>
              <a:t>Convener Mr.  Gerhard Otto Cell: 0814699128</a:t>
            </a:r>
          </a:p>
          <a:p>
            <a:pPr marL="0" indent="0">
              <a:lnSpc>
                <a:spcPct val="120000"/>
              </a:lnSpc>
              <a:buNone/>
            </a:pPr>
            <a:r>
              <a:rPr lang="en-US" sz="4800" dirty="0">
                <a:latin typeface="Arial" panose="020B0604020202020204" pitchFamily="34" charset="0"/>
                <a:cs typeface="Arial" panose="020B0604020202020204" pitchFamily="34" charset="0"/>
              </a:rPr>
              <a:t>    gotto@gardenroute.gov.za</a:t>
            </a:r>
          </a:p>
          <a:p>
            <a:endParaRPr lang="en-US" dirty="0"/>
          </a:p>
        </p:txBody>
      </p:sp>
    </p:spTree>
    <p:extLst>
      <p:ext uri="{BB962C8B-B14F-4D97-AF65-F5344CB8AC3E}">
        <p14:creationId xmlns:p14="http://schemas.microsoft.com/office/powerpoint/2010/main" val="43118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ORGANISATIONS ASSISTING THE GRDM AND THE IMT</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4380" y="1292224"/>
            <a:ext cx="10439400" cy="5024755"/>
          </a:xfrm>
        </p:spPr>
        <p:txBody>
          <a:bodyPr>
            <a:normAutofit/>
          </a:bodyPr>
          <a:lstStyle/>
          <a:p>
            <a:r>
              <a:rPr lang="en-ZA" sz="1400" dirty="0">
                <a:latin typeface="Arial" panose="020B0604020202020204" pitchFamily="34" charset="0"/>
                <a:cs typeface="Arial" panose="020B0604020202020204" pitchFamily="34" charset="0"/>
              </a:rPr>
              <a:t>PDMC (IMT and Disaster Management support)</a:t>
            </a:r>
          </a:p>
          <a:p>
            <a:r>
              <a:rPr lang="en-ZA" sz="1400" dirty="0">
                <a:latin typeface="Arial" panose="020B0604020202020204" pitchFamily="34" charset="0"/>
                <a:cs typeface="Arial" panose="020B0604020202020204" pitchFamily="34" charset="0"/>
              </a:rPr>
              <a:t>WOF (IMT and Fire fighting)</a:t>
            </a:r>
          </a:p>
          <a:p>
            <a:r>
              <a:rPr lang="en-ZA" sz="1400" dirty="0">
                <a:latin typeface="Arial" panose="020B0604020202020204" pitchFamily="34" charset="0"/>
                <a:cs typeface="Arial" panose="020B0604020202020204" pitchFamily="34" charset="0"/>
              </a:rPr>
              <a:t>SANDF (Air support)</a:t>
            </a:r>
          </a:p>
          <a:p>
            <a:r>
              <a:rPr lang="en-ZA" sz="1400" dirty="0">
                <a:latin typeface="Arial" panose="020B0604020202020204" pitchFamily="34" charset="0"/>
                <a:cs typeface="Arial" panose="020B0604020202020204" pitchFamily="34" charset="0"/>
              </a:rPr>
              <a:t> Cape Nature (IMT and firefighting support)</a:t>
            </a:r>
          </a:p>
          <a:p>
            <a:r>
              <a:rPr lang="en-ZA" sz="1400" dirty="0">
                <a:latin typeface="Arial" panose="020B0604020202020204" pitchFamily="34" charset="0"/>
                <a:cs typeface="Arial" panose="020B0604020202020204" pitchFamily="34" charset="0"/>
              </a:rPr>
              <a:t>San Parks (IMT and firefighting support)</a:t>
            </a:r>
          </a:p>
          <a:p>
            <a:r>
              <a:rPr lang="en-ZA" sz="1400" dirty="0">
                <a:latin typeface="Arial" panose="020B0604020202020204" pitchFamily="34" charset="0"/>
                <a:cs typeface="Arial" panose="020B0604020202020204" pitchFamily="34" charset="0"/>
              </a:rPr>
              <a:t>George Local Municipality (Part of the IMT / co-ordination of evacuations/ base camp/ donation management)</a:t>
            </a:r>
          </a:p>
          <a:p>
            <a:r>
              <a:rPr lang="en-ZA" sz="1400" dirty="0">
                <a:latin typeface="Arial" panose="020B0604020202020204" pitchFamily="34" charset="0"/>
                <a:cs typeface="Arial" panose="020B0604020202020204" pitchFamily="34" charset="0"/>
              </a:rPr>
              <a:t>Knysna Municipality (Part of the IMT)</a:t>
            </a:r>
          </a:p>
          <a:p>
            <a:r>
              <a:rPr lang="en-ZA" sz="1400" dirty="0">
                <a:latin typeface="Arial" panose="020B0604020202020204" pitchFamily="34" charset="0"/>
                <a:cs typeface="Arial" panose="020B0604020202020204" pitchFamily="34" charset="0"/>
              </a:rPr>
              <a:t>Fire fighting assistance ( George, Oudtshoorn, Knysna, Bitou, Hessequa, Mossel Bay, Kannaland,) </a:t>
            </a:r>
          </a:p>
          <a:p>
            <a:r>
              <a:rPr lang="en-ZA" sz="1400" dirty="0">
                <a:latin typeface="Arial" panose="020B0604020202020204" pitchFamily="34" charset="0"/>
                <a:cs typeface="Arial" panose="020B0604020202020204" pitchFamily="34" charset="0"/>
              </a:rPr>
              <a:t>District Municipalities ( Overberg, Winelands, West Coast )</a:t>
            </a:r>
          </a:p>
          <a:p>
            <a:r>
              <a:rPr lang="en-ZA" sz="1400" dirty="0">
                <a:latin typeface="Arial" panose="020B0604020202020204" pitchFamily="34" charset="0"/>
                <a:cs typeface="Arial" panose="020B0604020202020204" pitchFamily="34" charset="0"/>
              </a:rPr>
              <a:t>City of Cape Town (Fire fighters and IMT support)</a:t>
            </a:r>
          </a:p>
          <a:p>
            <a:r>
              <a:rPr lang="en-ZA" sz="1400" dirty="0">
                <a:latin typeface="Arial" panose="020B0604020202020204" pitchFamily="34" charset="0"/>
                <a:cs typeface="Arial" panose="020B0604020202020204" pitchFamily="34" charset="0"/>
              </a:rPr>
              <a:t>Various NGO’s and FBO’s (Lions, Gift of the Givers etc.)</a:t>
            </a:r>
          </a:p>
          <a:p>
            <a:r>
              <a:rPr lang="en-ZA" sz="1400" dirty="0">
                <a:latin typeface="Arial" panose="020B0604020202020204" pitchFamily="34" charset="0"/>
                <a:cs typeface="Arial" panose="020B0604020202020204" pitchFamily="34" charset="0"/>
              </a:rPr>
              <a:t>SPCA;</a:t>
            </a:r>
          </a:p>
          <a:p>
            <a:r>
              <a:rPr lang="en-ZA" sz="1400" dirty="0">
                <a:latin typeface="Arial" panose="020B0604020202020204" pitchFamily="34" charset="0"/>
                <a:cs typeface="Arial" panose="020B0604020202020204" pitchFamily="34" charset="0"/>
              </a:rPr>
              <a:t>The people of George and surrounding areas;</a:t>
            </a:r>
          </a:p>
        </p:txBody>
      </p:sp>
    </p:spTree>
    <p:extLst>
      <p:ext uri="{BB962C8B-B14F-4D97-AF65-F5344CB8AC3E}">
        <p14:creationId xmlns:p14="http://schemas.microsoft.com/office/powerpoint/2010/main" val="284307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ORGANISATIONS ASSISTING THE GRDM AND THE IMT (Cont.)</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4380" y="1292224"/>
            <a:ext cx="10439400" cy="5024755"/>
          </a:xfrm>
        </p:spPr>
        <p:txBody>
          <a:bodyPr>
            <a:normAutofit/>
          </a:bodyPr>
          <a:lstStyle/>
          <a:p>
            <a:r>
              <a:rPr lang="en-ZA" sz="1400" dirty="0">
                <a:latin typeface="Arial" panose="020B0604020202020204" pitchFamily="34" charset="0"/>
                <a:cs typeface="Arial" panose="020B0604020202020204" pitchFamily="34" charset="0"/>
              </a:rPr>
              <a:t>National and Provincial Departments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Department of Health,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EMS,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Human settlements,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Rural Development,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Housing Development Agency,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Department of Agriculture,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Department of Education,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SASSA,</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DSD,</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ESKOM,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Department of Transport,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Provincial Traffic, </a:t>
            </a:r>
          </a:p>
          <a:p>
            <a:pPr>
              <a:buFont typeface="Wingdings" panose="05000000000000000000" pitchFamily="2" charset="2"/>
              <a:buChar char="Ø"/>
            </a:pPr>
            <a:r>
              <a:rPr lang="en-ZA" sz="1400" dirty="0">
                <a:latin typeface="Arial" panose="020B0604020202020204" pitchFamily="34" charset="0"/>
                <a:cs typeface="Arial" panose="020B0604020202020204" pitchFamily="34" charset="0"/>
              </a:rPr>
              <a:t>SAPS, </a:t>
            </a:r>
          </a:p>
        </p:txBody>
      </p:sp>
    </p:spTree>
    <p:extLst>
      <p:ext uri="{BB962C8B-B14F-4D97-AF65-F5344CB8AC3E}">
        <p14:creationId xmlns:p14="http://schemas.microsoft.com/office/powerpoint/2010/main" val="2889736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 y="0"/>
            <a:ext cx="10515600" cy="1325563"/>
          </a:xfrm>
        </p:spPr>
        <p:txBody>
          <a:bodyPr>
            <a:normAutofit/>
          </a:bodyPr>
          <a:lstStyle/>
          <a:p>
            <a:pPr algn="ctr"/>
            <a:r>
              <a:rPr lang="en-ZA" sz="1800" b="1" dirty="0">
                <a:latin typeface="Arial" panose="020B0604020202020204" pitchFamily="34" charset="0"/>
                <a:cs typeface="Arial" panose="020B0604020202020204" pitchFamily="34" charset="0"/>
              </a:rPr>
              <a:t>TAKE HOME MESSAGE FOR ENGINEERS</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52500" y="1086485"/>
            <a:ext cx="10515600" cy="4351338"/>
          </a:xfrm>
        </p:spPr>
        <p:txBody>
          <a:bodyPr/>
          <a:lstStyle/>
          <a:p>
            <a:pPr>
              <a:lnSpc>
                <a:spcPct val="150000"/>
              </a:lnSpc>
            </a:pPr>
            <a:r>
              <a:rPr lang="en-ZA" sz="1600" dirty="0">
                <a:latin typeface="Arial" panose="020B0604020202020204" pitchFamily="34" charset="0"/>
                <a:cs typeface="Arial" panose="020B0604020202020204" pitchFamily="34" charset="0"/>
              </a:rPr>
              <a:t>Do you know what is expected from you and your Department during mass evacuations?</a:t>
            </a:r>
          </a:p>
          <a:p>
            <a:pPr>
              <a:lnSpc>
                <a:spcPct val="150000"/>
              </a:lnSpc>
            </a:pPr>
            <a:r>
              <a:rPr lang="en-ZA" sz="1600" dirty="0">
                <a:latin typeface="Arial" panose="020B0604020202020204" pitchFamily="34" charset="0"/>
                <a:cs typeface="Arial" panose="020B0604020202020204" pitchFamily="34" charset="0"/>
              </a:rPr>
              <a:t>Have you identified disaster scenario egress routes?</a:t>
            </a:r>
          </a:p>
          <a:p>
            <a:pPr>
              <a:lnSpc>
                <a:spcPct val="150000"/>
              </a:lnSpc>
            </a:pPr>
            <a:r>
              <a:rPr lang="en-ZA" sz="1600" dirty="0">
                <a:latin typeface="Arial" panose="020B0604020202020204" pitchFamily="34" charset="0"/>
                <a:cs typeface="Arial" panose="020B0604020202020204" pitchFamily="34" charset="0"/>
              </a:rPr>
              <a:t>Have you informed your Fire Chief of your critical installations to be prioritised during fire response planning?</a:t>
            </a:r>
          </a:p>
          <a:p>
            <a:pPr>
              <a:lnSpc>
                <a:spcPct val="150000"/>
              </a:lnSpc>
            </a:pPr>
            <a:r>
              <a:rPr lang="en-ZA" sz="1600" dirty="0">
                <a:latin typeface="Arial" panose="020B0604020202020204" pitchFamily="34" charset="0"/>
                <a:cs typeface="Arial" panose="020B0604020202020204" pitchFamily="34" charset="0"/>
              </a:rPr>
              <a:t>What steps have you taken to “fire proof” your critical installations?</a:t>
            </a:r>
          </a:p>
          <a:p>
            <a:pPr>
              <a:lnSpc>
                <a:spcPct val="150000"/>
              </a:lnSpc>
            </a:pPr>
            <a:r>
              <a:rPr lang="en-ZA" sz="1600" dirty="0">
                <a:latin typeface="Arial" panose="020B0604020202020204" pitchFamily="34" charset="0"/>
                <a:cs typeface="Arial" panose="020B0604020202020204" pitchFamily="34" charset="0"/>
              </a:rPr>
              <a:t>During a veldt fire, would you staff be safe at your critical installations, especially those on the urban fringe?</a:t>
            </a:r>
          </a:p>
          <a:p>
            <a:pPr>
              <a:lnSpc>
                <a:spcPct val="150000"/>
              </a:lnSpc>
            </a:pPr>
            <a:r>
              <a:rPr lang="en-ZA" sz="1600" dirty="0">
                <a:latin typeface="Arial" panose="020B0604020202020204" pitchFamily="34" charset="0"/>
                <a:cs typeface="Arial" panose="020B0604020202020204" pitchFamily="34" charset="0"/>
              </a:rPr>
              <a:t>Do you have a defendable space around your critical installations, where do you store your chlorine?</a:t>
            </a:r>
          </a:p>
          <a:p>
            <a:pPr>
              <a:lnSpc>
                <a:spcPct val="150000"/>
              </a:lnSpc>
            </a:pPr>
            <a:r>
              <a:rPr lang="en-ZA" sz="1600" dirty="0">
                <a:latin typeface="Arial" panose="020B0604020202020204" pitchFamily="34" charset="0"/>
                <a:cs typeface="Arial" panose="020B0604020202020204" pitchFamily="34" charset="0"/>
              </a:rPr>
              <a:t>If this is the new norm, what would you be including into your by-laws in terms of WUI development?</a:t>
            </a:r>
          </a:p>
          <a:p>
            <a:endParaRPr lang="en-ZA"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1629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outer\Desktop\Herhold Fire\IMG-20181028-WA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4" y="130969"/>
            <a:ext cx="8677275" cy="6146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86840" y="237150"/>
            <a:ext cx="8698230" cy="1325563"/>
          </a:xfrm>
        </p:spPr>
        <p:txBody>
          <a:bodyPr>
            <a:normAutofit/>
          </a:bodyPr>
          <a:lstStyle/>
          <a:p>
            <a:pPr algn="ctr"/>
            <a:r>
              <a:rPr lang="en-ZA" sz="4000" b="1" dirty="0">
                <a:latin typeface="Arial" pitchFamily="34" charset="0"/>
                <a:cs typeface="Arial" pitchFamily="34" charset="0"/>
              </a:rPr>
              <a:t>Response</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33783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261257" y="1825625"/>
            <a:ext cx="11092543" cy="4351338"/>
          </a:xfrm>
        </p:spPr>
        <p:txBody>
          <a:bodyPr>
            <a:normAutofit/>
          </a:bodyPr>
          <a:lstStyle/>
          <a:p>
            <a:pPr>
              <a:lnSpc>
                <a:spcPct val="100000"/>
              </a:lnSpc>
              <a:spcBef>
                <a:spcPts val="0"/>
              </a:spcBef>
            </a:pPr>
            <a:r>
              <a:rPr lang="en-ZA" sz="2400" dirty="0">
                <a:latin typeface="Arial" pitchFamily="34" charset="0"/>
                <a:cs typeface="Arial" pitchFamily="34" charset="0"/>
              </a:rPr>
              <a:t>Text</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2050" name="Picture 2" descr="C:\Users\wouter\Desktop\Herhold Fire\Fire Garden Route 2019 10 31\8X0A283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73479"/>
            <a:ext cx="11892438" cy="668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15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261257" y="1825625"/>
            <a:ext cx="11092543" cy="4351338"/>
          </a:xfrm>
        </p:spPr>
        <p:txBody>
          <a:bodyPr>
            <a:normAutofit/>
          </a:bodyPr>
          <a:lstStyle/>
          <a:p>
            <a:pPr>
              <a:lnSpc>
                <a:spcPct val="100000"/>
              </a:lnSpc>
              <a:spcBef>
                <a:spcPts val="0"/>
              </a:spcBef>
            </a:pPr>
            <a:r>
              <a:rPr lang="en-ZA" sz="2400" dirty="0">
                <a:latin typeface="Arial" pitchFamily="34" charset="0"/>
                <a:cs typeface="Arial" pitchFamily="34" charset="0"/>
              </a:rPr>
              <a:t>Text</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2050" name="Picture 2" descr="C:\Users\wouter\Desktop\Herhold Fire\20181025_1019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28" y="123824"/>
            <a:ext cx="11918498"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4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7170" name="Picture 2" descr="C:\Users\wouter\Desktop\Presenetation Photos\8X0A28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179" y="407163"/>
            <a:ext cx="9030154" cy="573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8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 name="Rectangle 3"/>
          <p:cNvSpPr/>
          <p:nvPr/>
        </p:nvSpPr>
        <p:spPr>
          <a:xfrm>
            <a:off x="522513" y="579122"/>
            <a:ext cx="11132457" cy="5286062"/>
          </a:xfrm>
          <a:prstGeom prst="rect">
            <a:avLst/>
          </a:prstGeom>
        </p:spPr>
        <p:txBody>
          <a:bodyPr wrap="square">
            <a:spAutoFit/>
          </a:bodyPr>
          <a:lstStyle/>
          <a:p>
            <a:pPr algn="ctr">
              <a:lnSpc>
                <a:spcPct val="150000"/>
              </a:lnSpc>
            </a:pPr>
            <a:r>
              <a:rPr lang="en-ZA" sz="4500" b="1" dirty="0">
                <a:solidFill>
                  <a:srgbClr val="00B0F0"/>
                </a:solidFill>
                <a:latin typeface="Century Gothic" panose="020B0502020202020204" pitchFamily="34" charset="0"/>
              </a:rPr>
              <a:t>Garden Route District Municipality, </a:t>
            </a:r>
            <a:br>
              <a:rPr lang="en-ZA" sz="4500" b="1" dirty="0">
                <a:solidFill>
                  <a:srgbClr val="00B0F0"/>
                </a:solidFill>
                <a:latin typeface="Century Gothic" panose="020B0502020202020204" pitchFamily="34" charset="0"/>
              </a:rPr>
            </a:br>
            <a:r>
              <a:rPr lang="en-ZA" sz="4500" b="1" dirty="0">
                <a:solidFill>
                  <a:srgbClr val="00B0F0"/>
                </a:solidFill>
                <a:latin typeface="Century Gothic" panose="020B0502020202020204" pitchFamily="34" charset="0"/>
              </a:rPr>
              <a:t>the leading, enabling and inclusive district, characterised by equitable and sustainable development, high quality of life and equal opportunities for all.</a:t>
            </a:r>
          </a:p>
        </p:txBody>
      </p:sp>
    </p:spTree>
    <p:extLst>
      <p:ext uri="{BB962C8B-B14F-4D97-AF65-F5344CB8AC3E}">
        <p14:creationId xmlns:p14="http://schemas.microsoft.com/office/powerpoint/2010/main" val="91429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261257" y="1825625"/>
            <a:ext cx="11092543" cy="4351338"/>
          </a:xfrm>
        </p:spPr>
        <p:txBody>
          <a:bodyPr>
            <a:normAutofit/>
          </a:bodyPr>
          <a:lstStyle/>
          <a:p>
            <a:pPr>
              <a:lnSpc>
                <a:spcPct val="100000"/>
              </a:lnSpc>
              <a:spcBef>
                <a:spcPts val="0"/>
              </a:spcBef>
            </a:pPr>
            <a:r>
              <a:rPr lang="en-ZA" sz="2400" dirty="0">
                <a:latin typeface="Arial" pitchFamily="34" charset="0"/>
                <a:cs typeface="Arial" pitchFamily="34" charset="0"/>
              </a:rPr>
              <a:t>Text</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6150" name="Picture 6" descr="C:\Users\wouter\Desktop\Presenetation Photos\8X0A2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04" y="257175"/>
            <a:ext cx="11432172"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83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261257" y="1825625"/>
            <a:ext cx="11092543" cy="4351338"/>
          </a:xfrm>
        </p:spPr>
        <p:txBody>
          <a:bodyPr>
            <a:normAutofit/>
          </a:bodyPr>
          <a:lstStyle/>
          <a:p>
            <a:pPr>
              <a:lnSpc>
                <a:spcPct val="100000"/>
              </a:lnSpc>
              <a:spcBef>
                <a:spcPts val="0"/>
              </a:spcBef>
            </a:pPr>
            <a:r>
              <a:rPr lang="en-ZA" sz="2400" dirty="0">
                <a:latin typeface="Arial" pitchFamily="34" charset="0"/>
                <a:cs typeface="Arial" pitchFamily="34" charset="0"/>
              </a:rPr>
              <a:t>Text</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8194" name="Picture 2" descr="C:\Users\wouter\Desktop\Presenetation Photos\8X0A2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252273"/>
            <a:ext cx="9167812" cy="611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9218" name="Picture 2" descr="C:\Users\wouter\Desktop\Presenetation Photos\8X0A3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6" y="228599"/>
            <a:ext cx="10882314" cy="600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0242" name="Picture 2" descr="C:\Users\wouter\Desktop\Presenetation Photos\DSC0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7477" y="543761"/>
            <a:ext cx="7402118" cy="55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2290" name="Picture 2" descr="C:\Users\wouter\Desktop\Presenetation Photos\DSC00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325" y="215383"/>
            <a:ext cx="9788120" cy="614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3314" name="Picture 2" descr="C:\Users\wouter\Desktop\Presenetation Photos\DSC00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231" y="181812"/>
            <a:ext cx="8423344" cy="611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4338" name="Picture 2" descr="C:\Users\wouter\Desktop\Presenetation Photos\DSC00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55" y="368300"/>
            <a:ext cx="8867793"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5362" name="Picture 2" descr="C:\Users\wouter\Desktop\Presenetation Photos\DSC001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9" y="78171"/>
            <a:ext cx="8524535" cy="639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6387" name="Picture 3" descr="C:\Users\wouter\Desktop\Presenetation Photos\DSC00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354" y="196328"/>
            <a:ext cx="8222796" cy="616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48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7410" name="Picture 2" descr="C:\Users\wouter\Desktop\Presenetation Photos\DSC00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844" y="62523"/>
            <a:ext cx="8401181" cy="6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261257" y="1825625"/>
            <a:ext cx="11092543" cy="4351338"/>
          </a:xfrm>
        </p:spPr>
        <p:txBody>
          <a:bodyPr>
            <a:normAutofit/>
          </a:bodyPr>
          <a:lstStyle/>
          <a:p>
            <a:pPr>
              <a:lnSpc>
                <a:spcPct val="100000"/>
              </a:lnSpc>
              <a:spcBef>
                <a:spcPts val="0"/>
              </a:spcBef>
            </a:pPr>
            <a:r>
              <a:rPr lang="en-ZA" sz="2400" dirty="0">
                <a:latin typeface="Arial" pitchFamily="34" charset="0"/>
                <a:cs typeface="Arial" pitchFamily="34" charset="0"/>
              </a:rPr>
              <a:t>Text</a:t>
            </a: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3074" name="Picture 2" descr="C:\Users\wouter\Desktop\Herhold Fire\20181028_225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29" y="301556"/>
            <a:ext cx="11959186" cy="581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83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18434" name="Picture 2" descr="C:\Users\wouter\Desktop\Presenetation Photos\DSC002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7743" y="191948"/>
            <a:ext cx="8172822" cy="613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487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14092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91885" y="237150"/>
            <a:ext cx="11553371" cy="3642519"/>
          </a:xfrm>
        </p:spPr>
        <p:txBody>
          <a:bodyPr>
            <a:normAutofit/>
          </a:bodyPr>
          <a:lstStyle/>
          <a:p>
            <a:pPr algn="ctr"/>
            <a:r>
              <a:rPr lang="en-ZA" sz="5500" b="1" dirty="0">
                <a:solidFill>
                  <a:srgbClr val="00B0F0"/>
                </a:solidFill>
                <a:latin typeface="Century Gothic" panose="020B0502020202020204" pitchFamily="34" charset="0"/>
              </a:rPr>
              <a:t>Thank you</a:t>
            </a:r>
            <a:br>
              <a:rPr lang="en-ZA" sz="5500" b="1" dirty="0">
                <a:solidFill>
                  <a:srgbClr val="00B0F0"/>
                </a:solidFill>
                <a:latin typeface="Century Gothic" panose="020B0502020202020204" pitchFamily="34" charset="0"/>
              </a:rPr>
            </a:br>
            <a:r>
              <a:rPr lang="en-ZA" sz="5500" b="1" dirty="0">
                <a:solidFill>
                  <a:srgbClr val="00B0F0"/>
                </a:solidFill>
                <a:latin typeface="Century Gothic" panose="020B0502020202020204" pitchFamily="34" charset="0"/>
              </a:rPr>
              <a:t>Enkosi</a:t>
            </a:r>
            <a:br>
              <a:rPr lang="en-ZA" sz="5500" b="1" dirty="0">
                <a:solidFill>
                  <a:srgbClr val="00B0F0"/>
                </a:solidFill>
                <a:latin typeface="Century Gothic" panose="020B0502020202020204" pitchFamily="34" charset="0"/>
              </a:rPr>
            </a:br>
            <a:r>
              <a:rPr lang="en-ZA" sz="5500" b="1" dirty="0">
                <a:solidFill>
                  <a:srgbClr val="00B0F0"/>
                </a:solidFill>
                <a:latin typeface="Century Gothic" panose="020B0502020202020204" pitchFamily="34" charset="0"/>
              </a:rPr>
              <a:t>Dankie</a:t>
            </a:r>
          </a:p>
        </p:txBody>
      </p:sp>
      <p:sp>
        <p:nvSpPr>
          <p:cNvPr id="4" name="Content Placeholder 2"/>
          <p:cNvSpPr txBox="1">
            <a:spLocks/>
          </p:cNvSpPr>
          <p:nvPr/>
        </p:nvSpPr>
        <p:spPr>
          <a:xfrm>
            <a:off x="130629" y="4624251"/>
            <a:ext cx="11814628" cy="213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b="1" dirty="0">
                <a:solidFill>
                  <a:schemeClr val="tx1">
                    <a:lumMod val="50000"/>
                    <a:lumOff val="50000"/>
                  </a:schemeClr>
                </a:solidFill>
              </a:rPr>
              <a:t>Head Office: </a:t>
            </a:r>
            <a:r>
              <a:rPr lang="en-ZA" sz="2400" dirty="0">
                <a:solidFill>
                  <a:schemeClr val="tx1">
                    <a:lumMod val="50000"/>
                    <a:lumOff val="50000"/>
                  </a:schemeClr>
                </a:solidFill>
              </a:rPr>
              <a:t>54 York Street, George</a:t>
            </a:r>
            <a:br>
              <a:rPr lang="en-ZA" sz="2400" dirty="0">
                <a:solidFill>
                  <a:schemeClr val="tx1">
                    <a:lumMod val="50000"/>
                    <a:lumOff val="50000"/>
                  </a:schemeClr>
                </a:solidFill>
              </a:rPr>
            </a:br>
            <a:r>
              <a:rPr lang="en-ZA" sz="2400" b="1" dirty="0">
                <a:solidFill>
                  <a:schemeClr val="tx1">
                    <a:lumMod val="50000"/>
                    <a:lumOff val="50000"/>
                  </a:schemeClr>
                </a:solidFill>
              </a:rPr>
              <a:t>Tel: </a:t>
            </a:r>
            <a:r>
              <a:rPr lang="en-ZA" sz="2400" dirty="0">
                <a:solidFill>
                  <a:schemeClr val="tx1">
                    <a:lumMod val="50000"/>
                    <a:lumOff val="50000"/>
                  </a:schemeClr>
                </a:solidFill>
              </a:rPr>
              <a:t>044 803 1300 </a:t>
            </a:r>
          </a:p>
          <a:p>
            <a:pPr marL="0" indent="0" algn="ctr">
              <a:buNone/>
            </a:pPr>
            <a:r>
              <a:rPr lang="en-ZA" sz="24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www.gardenroute.gov.za</a:t>
            </a:r>
            <a:endParaRPr lang="en-ZA" sz="2400" b="1" dirty="0">
              <a:solidFill>
                <a:schemeClr val="tx1">
                  <a:lumMod val="50000"/>
                  <a:lumOff val="50000"/>
                </a:schemeClr>
              </a:solidFill>
            </a:endParaRPr>
          </a:p>
          <a:p>
            <a:pPr marL="0" indent="0" algn="ctr">
              <a:buNone/>
            </a:pPr>
            <a:r>
              <a:rPr lang="en-ZA" sz="2400" b="1" dirty="0">
                <a:solidFill>
                  <a:schemeClr val="tx1">
                    <a:lumMod val="50000"/>
                    <a:lumOff val="50000"/>
                  </a:schemeClr>
                </a:solidFill>
                <a:hlinkClick r:id="rId3">
                  <a:extLst>
                    <a:ext uri="{A12FA001-AC4F-418D-AE19-62706E023703}">
                      <ahyp:hlinkClr xmlns:ahyp="http://schemas.microsoft.com/office/drawing/2018/hyperlinkcolor" val="tx"/>
                    </a:ext>
                  </a:extLst>
                </a:hlinkClick>
              </a:rPr>
              <a:t>info@gardenroute.gov.za</a:t>
            </a:r>
            <a:endParaRPr lang="en-ZA" sz="2400" b="1" dirty="0">
              <a:solidFill>
                <a:schemeClr val="tx1">
                  <a:lumMod val="50000"/>
                  <a:lumOff val="50000"/>
                </a:schemeClr>
              </a:solidFill>
            </a:endParaRPr>
          </a:p>
          <a:p>
            <a:pPr marL="0" indent="0" algn="ctr">
              <a:buNone/>
            </a:pPr>
            <a:endParaRPr lang="en-ZA" sz="2400" b="1" dirty="0">
              <a:solidFill>
                <a:schemeClr val="tx1">
                  <a:lumMod val="50000"/>
                  <a:lumOff val="50000"/>
                </a:schemeClr>
              </a:solidFill>
            </a:endParaRPr>
          </a:p>
          <a:p>
            <a:pPr marL="0" indent="0" algn="ctr">
              <a:buNone/>
            </a:pPr>
            <a:endParaRPr lang="en-ZA" sz="2400" b="1" dirty="0">
              <a:solidFill>
                <a:schemeClr val="tx1">
                  <a:lumMod val="50000"/>
                  <a:lumOff val="50000"/>
                </a:schemeClr>
              </a:solidFill>
            </a:endParaRPr>
          </a:p>
          <a:p>
            <a:pPr marL="0" indent="0" algn="ctr">
              <a:buNone/>
            </a:pPr>
            <a:endParaRPr lang="en-ZA" sz="2400" b="1" dirty="0">
              <a:solidFill>
                <a:schemeClr val="tx1">
                  <a:lumMod val="50000"/>
                  <a:lumOff val="50000"/>
                </a:schemeClr>
              </a:solidFill>
            </a:endParaRPr>
          </a:p>
          <a:p>
            <a:pPr marL="0" indent="0" algn="ctr">
              <a:buNone/>
            </a:pPr>
            <a:endParaRPr lang="en-ZA" sz="2400" b="1" dirty="0">
              <a:solidFill>
                <a:schemeClr val="tx1">
                  <a:lumMod val="50000"/>
                  <a:lumOff val="50000"/>
                </a:schemeClr>
              </a:solidFill>
            </a:endParaRPr>
          </a:p>
        </p:txBody>
      </p:sp>
    </p:spTree>
    <p:extLst>
      <p:ext uri="{BB962C8B-B14F-4D97-AF65-F5344CB8AC3E}">
        <p14:creationId xmlns:p14="http://schemas.microsoft.com/office/powerpoint/2010/main" val="2329644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37150"/>
            <a:ext cx="8698230" cy="1325563"/>
          </a:xfrm>
        </p:spPr>
        <p:txBody>
          <a:bodyPr>
            <a:normAutofit/>
          </a:bodyPr>
          <a:lstStyle/>
          <a:p>
            <a:pPr algn="ctr"/>
            <a:r>
              <a:rPr lang="en-IN" sz="4000" b="1" dirty="0">
                <a:latin typeface="Arial" pitchFamily="34" charset="0"/>
                <a:cs typeface="Arial" pitchFamily="34" charset="0"/>
              </a:rPr>
              <a:t>Headline</a:t>
            </a:r>
            <a:endParaRPr lang="en-ZA" sz="4000" b="1" dirty="0">
              <a:latin typeface="Arial" pitchFamily="34" charset="0"/>
              <a:cs typeface="Arial" pitchFamily="34" charset="0"/>
            </a:endParaRPr>
          </a:p>
        </p:txBody>
      </p:sp>
      <p:sp>
        <p:nvSpPr>
          <p:cNvPr id="4" name="Content Placeholder 2"/>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rgbClr val="33CC33"/>
                </a:solidFill>
              </a:rPr>
              <a:t>www.gardenroute.gov.za </a:t>
            </a:r>
          </a:p>
          <a:p>
            <a:pPr marL="0" indent="0">
              <a:buFont typeface="Arial" panose="020B0604020202020204" pitchFamily="34" charset="0"/>
              <a:buNone/>
            </a:pPr>
            <a:endParaRPr lang="en-ZA" sz="1500" b="1" dirty="0">
              <a:solidFill>
                <a:srgbClr val="33CC33"/>
              </a:solidFill>
            </a:endParaRPr>
          </a:p>
          <a:p>
            <a:pPr marL="0" indent="0">
              <a:buFont typeface="Arial" panose="020B0604020202020204" pitchFamily="34" charset="0"/>
              <a:buNone/>
            </a:pPr>
            <a:endParaRPr lang="en-ZA" sz="1500" b="1" dirty="0">
              <a:solidFill>
                <a:srgbClr val="33CC33"/>
              </a:solidFill>
            </a:endParaRPr>
          </a:p>
        </p:txBody>
      </p:sp>
      <p:cxnSp>
        <p:nvCxnSpPr>
          <p:cNvPr id="7" name="Straight Connector 6"/>
          <p:cNvCxnSpPr/>
          <p:nvPr/>
        </p:nvCxnSpPr>
        <p:spPr>
          <a:xfrm>
            <a:off x="2287743" y="6500061"/>
            <a:ext cx="9628486" cy="0"/>
          </a:xfrm>
          <a:prstGeom prst="line">
            <a:avLst/>
          </a:prstGeom>
        </p:spPr>
        <p:style>
          <a:lnRef idx="3">
            <a:schemeClr val="accent6"/>
          </a:lnRef>
          <a:fillRef idx="0">
            <a:schemeClr val="accent6"/>
          </a:fillRef>
          <a:effectRef idx="2">
            <a:schemeClr val="accent6"/>
          </a:effectRef>
          <a:fontRef idx="minor">
            <a:schemeClr val="tx1"/>
          </a:fontRef>
        </p:style>
      </p:cxnSp>
      <p:pic>
        <p:nvPicPr>
          <p:cNvPr id="4098" name="Picture 2" descr="C:\Users\wouter\Desktop\Herhold Fire\IMG-20181026-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71450"/>
            <a:ext cx="9207954" cy="613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8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 y="822960"/>
            <a:ext cx="12461348" cy="501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64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 y="-53975"/>
            <a:ext cx="10515600" cy="1325563"/>
          </a:xfrm>
        </p:spPr>
        <p:txBody>
          <a:bodyPr>
            <a:normAutofit/>
          </a:bodyPr>
          <a:lstStyle/>
          <a:p>
            <a:pPr algn="ctr"/>
            <a:r>
              <a:rPr lang="en-US" sz="1800" b="1" dirty="0">
                <a:latin typeface="Arial" panose="020B0604020202020204" pitchFamily="34" charset="0"/>
                <a:cs typeface="Arial" panose="020B0604020202020204" pitchFamily="34" charset="0"/>
              </a:rPr>
              <a:t>GARDEN ROUTE FIRES SUMMARY</a:t>
            </a:r>
          </a:p>
        </p:txBody>
      </p:sp>
      <p:sp>
        <p:nvSpPr>
          <p:cNvPr id="3" name="Content Placeholder 2"/>
          <p:cNvSpPr>
            <a:spLocks noGrp="1"/>
          </p:cNvSpPr>
          <p:nvPr>
            <p:ph idx="1"/>
          </p:nvPr>
        </p:nvSpPr>
        <p:spPr>
          <a:xfrm>
            <a:off x="914400" y="918844"/>
            <a:ext cx="8862060" cy="4834255"/>
          </a:xfrm>
        </p:spPr>
        <p:txBody>
          <a:bodyPr>
            <a:normAutofit fontScale="85000" lnSpcReduction="20000"/>
          </a:bodyPr>
          <a:lstStyle/>
          <a:p>
            <a:r>
              <a:rPr lang="en-ZA" sz="1600" dirty="0">
                <a:latin typeface="Arial" panose="020B0604020202020204" pitchFamily="34" charset="0"/>
                <a:cs typeface="Arial" panose="020B0604020202020204" pitchFamily="34" charset="0"/>
              </a:rPr>
              <a:t>Lives lost :</a:t>
            </a:r>
          </a:p>
          <a:p>
            <a:pPr>
              <a:buFont typeface="Wingdings" panose="05000000000000000000" pitchFamily="2" charset="2"/>
              <a:buChar char="Ø"/>
            </a:pPr>
            <a:r>
              <a:rPr lang="en-ZA" sz="1600" dirty="0">
                <a:latin typeface="Arial" panose="020B0604020202020204" pitchFamily="34" charset="0"/>
                <a:cs typeface="Arial" panose="020B0604020202020204" pitchFamily="34" charset="0"/>
              </a:rPr>
              <a:t> 1 at the Vermaaklikheid fire (Pilot) </a:t>
            </a:r>
          </a:p>
          <a:p>
            <a:pPr>
              <a:buFont typeface="Wingdings" panose="05000000000000000000" pitchFamily="2" charset="2"/>
              <a:buChar char="Ø"/>
            </a:pPr>
            <a:r>
              <a:rPr lang="en-ZA" sz="1600" dirty="0">
                <a:latin typeface="Arial" panose="020B0604020202020204" pitchFamily="34" charset="0"/>
                <a:cs typeface="Arial" panose="020B0604020202020204" pitchFamily="34" charset="0"/>
              </a:rPr>
              <a:t>8 at the Karatara fire</a:t>
            </a:r>
          </a:p>
          <a:p>
            <a:pPr>
              <a:buFont typeface="Wingdings" panose="05000000000000000000" pitchFamily="2" charset="2"/>
              <a:buChar char="Ø"/>
            </a:pPr>
            <a:r>
              <a:rPr lang="en-ZA" sz="1600" dirty="0">
                <a:latin typeface="Arial" panose="020B0604020202020204" pitchFamily="34" charset="0"/>
                <a:cs typeface="Arial" panose="020B0604020202020204" pitchFamily="34" charset="0"/>
              </a:rPr>
              <a:t>no lives lost at the Harold – George fire</a:t>
            </a:r>
          </a:p>
          <a:p>
            <a:endParaRPr lang="en-ZA" sz="1600" dirty="0">
              <a:latin typeface="Arial" panose="020B0604020202020204" pitchFamily="34" charset="0"/>
              <a:cs typeface="Arial" panose="020B0604020202020204" pitchFamily="34" charset="0"/>
            </a:endParaRPr>
          </a:p>
          <a:p>
            <a:r>
              <a:rPr lang="en-ZA" sz="1600" dirty="0">
                <a:latin typeface="Arial" panose="020B0604020202020204" pitchFamily="34" charset="0"/>
                <a:cs typeface="Arial" panose="020B0604020202020204" pitchFamily="34" charset="0"/>
              </a:rPr>
              <a:t>Excluding the Hessequa fires the total burnt area exceeds 91 000 Ha </a:t>
            </a:r>
          </a:p>
          <a:p>
            <a:pPr marL="0" indent="0">
              <a:buNone/>
            </a:pPr>
            <a:r>
              <a:rPr lang="en-ZA" sz="1200" dirty="0">
                <a:latin typeface="Arial" panose="020B0604020202020204" pitchFamily="34" charset="0"/>
                <a:cs typeface="Arial" panose="020B0604020202020204" pitchFamily="34" charset="0"/>
              </a:rPr>
              <a:t>     (Knysna fires was 22 000 Ha - 4 x bigger area);</a:t>
            </a:r>
          </a:p>
          <a:p>
            <a:endParaRPr lang="en-ZA" sz="1600" dirty="0">
              <a:latin typeface="Arial" panose="020B0604020202020204" pitchFamily="34" charset="0"/>
              <a:cs typeface="Arial" panose="020B0604020202020204" pitchFamily="34" charset="0"/>
            </a:endParaRPr>
          </a:p>
          <a:p>
            <a:r>
              <a:rPr lang="en-ZA" sz="1600" dirty="0">
                <a:latin typeface="Arial" panose="020B0604020202020204" pitchFamily="34" charset="0"/>
                <a:cs typeface="Arial" panose="020B0604020202020204" pitchFamily="34" charset="0"/>
              </a:rPr>
              <a:t>Houses lost or completely destroyed 38 (Most of these on San Parks and MTO property);</a:t>
            </a:r>
          </a:p>
          <a:p>
            <a:endParaRPr lang="en-ZA" sz="1600" dirty="0">
              <a:latin typeface="Arial" panose="020B0604020202020204" pitchFamily="34" charset="0"/>
              <a:cs typeface="Arial" panose="020B0604020202020204" pitchFamily="34" charset="0"/>
            </a:endParaRPr>
          </a:p>
          <a:p>
            <a:r>
              <a:rPr lang="en-ZA" sz="1600" dirty="0">
                <a:latin typeface="Arial" panose="020B0604020202020204" pitchFamily="34" charset="0"/>
                <a:cs typeface="Arial" panose="020B0604020202020204" pitchFamily="34" charset="0"/>
              </a:rPr>
              <a:t>Total number of people evacuated over this period of time +/- 1000 people;</a:t>
            </a:r>
          </a:p>
          <a:p>
            <a:pPr marL="0" indent="0">
              <a:buNone/>
            </a:pPr>
            <a:r>
              <a:rPr lang="en-ZA" sz="1600" dirty="0">
                <a:latin typeface="Arial" panose="020B0604020202020204" pitchFamily="34" charset="0"/>
                <a:cs typeface="Arial" panose="020B0604020202020204" pitchFamily="34" charset="0"/>
              </a:rPr>
              <a:t>      -  From Farleigh to Pine Lake Marina (180);</a:t>
            </a:r>
          </a:p>
          <a:p>
            <a:pPr marL="0" indent="0">
              <a:buNone/>
            </a:pPr>
            <a:r>
              <a:rPr lang="en-ZA" sz="1600" dirty="0">
                <a:latin typeface="Arial" panose="020B0604020202020204" pitchFamily="34" charset="0"/>
                <a:cs typeface="Arial" panose="020B0604020202020204" pitchFamily="34" charset="0"/>
              </a:rPr>
              <a:t>       - Geelhoutvlei Timbers staff housed at </a:t>
            </a:r>
            <a:r>
              <a:rPr lang="en-ZA" sz="1600" dirty="0" err="1">
                <a:latin typeface="Arial" panose="020B0604020202020204" pitchFamily="34" charset="0"/>
                <a:cs typeface="Arial" panose="020B0604020202020204" pitchFamily="34" charset="0"/>
              </a:rPr>
              <a:t>Tsiba</a:t>
            </a:r>
            <a:r>
              <a:rPr lang="en-ZA" sz="1600" dirty="0">
                <a:latin typeface="Arial" panose="020B0604020202020204" pitchFamily="34" charset="0"/>
                <a:cs typeface="Arial" panose="020B0604020202020204" pitchFamily="34" charset="0"/>
              </a:rPr>
              <a:t> hall at Karatara (25);</a:t>
            </a:r>
          </a:p>
          <a:p>
            <a:pPr>
              <a:lnSpc>
                <a:spcPct val="160000"/>
              </a:lnSpc>
            </a:pPr>
            <a:r>
              <a:rPr lang="en-ZA" sz="1600" dirty="0">
                <a:latin typeface="Arial" panose="020B0604020202020204" pitchFamily="34" charset="0"/>
                <a:cs typeface="Arial" panose="020B0604020202020204" pitchFamily="34" charset="0"/>
              </a:rPr>
              <a:t>Fire fighters available to be used in shifts 579 , based at Rosemore base camp;</a:t>
            </a:r>
          </a:p>
          <a:p>
            <a:r>
              <a:rPr lang="en-ZA" sz="1600" dirty="0">
                <a:latin typeface="Arial" panose="020B0604020202020204" pitchFamily="34" charset="0"/>
                <a:cs typeface="Arial" panose="020B0604020202020204" pitchFamily="34" charset="0"/>
              </a:rPr>
              <a:t>Aerial resources : WOF -Huey helicopters (3), Spotter planes (6), Air tractor bombers (3)</a:t>
            </a:r>
          </a:p>
          <a:p>
            <a:pPr marL="0" indent="0">
              <a:buNone/>
            </a:pPr>
            <a:r>
              <a:rPr lang="en-ZA" sz="1600" dirty="0">
                <a:latin typeface="Arial" panose="020B0604020202020204" pitchFamily="34" charset="0"/>
                <a:cs typeface="Arial" panose="020B0604020202020204" pitchFamily="34" charset="0"/>
              </a:rPr>
              <a:t>                                   SANDF Oryx (2)</a:t>
            </a:r>
          </a:p>
          <a:p>
            <a:pPr marL="0" indent="0">
              <a:buNone/>
            </a:pPr>
            <a:r>
              <a:rPr lang="en-ZA" sz="1600" dirty="0">
                <a:latin typeface="Arial" panose="020B0604020202020204" pitchFamily="34" charset="0"/>
                <a:cs typeface="Arial" panose="020B0604020202020204" pitchFamily="34" charset="0"/>
              </a:rPr>
              <a:t>                                   </a:t>
            </a:r>
            <a:endParaRPr lang="en-ZA"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79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HIGH LEVEL OVERVIEW</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99160" y="1467485"/>
            <a:ext cx="10515600" cy="4351338"/>
          </a:xfrm>
        </p:spPr>
        <p:txBody>
          <a:bodyPr>
            <a:normAutofit lnSpcReduction="10000"/>
          </a:bodyPr>
          <a:lstStyle/>
          <a:p>
            <a:r>
              <a:rPr lang="en-ZA" sz="1600" dirty="0">
                <a:latin typeface="Arial" panose="020B0604020202020204" pitchFamily="34" charset="0"/>
                <a:cs typeface="Arial" panose="020B0604020202020204" pitchFamily="34" charset="0"/>
              </a:rPr>
              <a:t>The Garden Route Emergency Call Centre was informed of a fire at </a:t>
            </a:r>
            <a:r>
              <a:rPr lang="en-ZA" sz="1600" b="1" dirty="0">
                <a:latin typeface="Arial" panose="020B0604020202020204" pitchFamily="34" charset="0"/>
                <a:cs typeface="Arial" panose="020B0604020202020204" pitchFamily="34" charset="0"/>
              </a:rPr>
              <a:t>Vermaaklikheid on Sunday the 21st of October</a:t>
            </a:r>
            <a:r>
              <a:rPr lang="en-ZA" sz="1600" dirty="0">
                <a:latin typeface="Arial" panose="020B0604020202020204" pitchFamily="34" charset="0"/>
                <a:cs typeface="Arial" panose="020B0604020202020204" pitchFamily="34" charset="0"/>
              </a:rPr>
              <a:t>, crew based at Riversdale were the first to respond to assist Hessequa LM firefighters at this fire;</a:t>
            </a:r>
          </a:p>
          <a:p>
            <a:r>
              <a:rPr lang="en-ZA" sz="1600" dirty="0">
                <a:latin typeface="Arial" panose="020B0604020202020204" pitchFamily="34" charset="0"/>
                <a:cs typeface="Arial" panose="020B0604020202020204" pitchFamily="34" charset="0"/>
              </a:rPr>
              <a:t>An </a:t>
            </a:r>
            <a:r>
              <a:rPr lang="en-ZA" sz="1600" b="1" dirty="0">
                <a:latin typeface="Arial" panose="020B0604020202020204" pitchFamily="34" charset="0"/>
                <a:cs typeface="Arial" panose="020B0604020202020204" pitchFamily="34" charset="0"/>
              </a:rPr>
              <a:t>FCP was activated at the New Apostolic church in Vermaaklikheid</a:t>
            </a:r>
            <a:r>
              <a:rPr lang="en-ZA" sz="1600" dirty="0">
                <a:latin typeface="Arial" panose="020B0604020202020204" pitchFamily="34" charset="0"/>
                <a:cs typeface="Arial" panose="020B0604020202020204" pitchFamily="34" charset="0"/>
              </a:rPr>
              <a:t> from where Unified fire command activities could be co-ordinated;</a:t>
            </a:r>
          </a:p>
          <a:p>
            <a:r>
              <a:rPr lang="en-ZA" sz="1600" dirty="0">
                <a:latin typeface="Arial" panose="020B0604020202020204" pitchFamily="34" charset="0"/>
                <a:cs typeface="Arial" panose="020B0604020202020204" pitchFamily="34" charset="0"/>
              </a:rPr>
              <a:t>On </a:t>
            </a:r>
            <a:r>
              <a:rPr lang="en-ZA" sz="1600" b="1" dirty="0">
                <a:latin typeface="Arial" panose="020B0604020202020204" pitchFamily="34" charset="0"/>
                <a:cs typeface="Arial" panose="020B0604020202020204" pitchFamily="34" charset="0"/>
              </a:rPr>
              <a:t>Tuesday 23 October the tragic accident </a:t>
            </a:r>
            <a:r>
              <a:rPr lang="en-ZA" sz="1600" dirty="0">
                <a:latin typeface="Arial" panose="020B0604020202020204" pitchFamily="34" charset="0"/>
                <a:cs typeface="Arial" panose="020B0604020202020204" pitchFamily="34" charset="0"/>
              </a:rPr>
              <a:t>of Mr. Nico Heyns in one of the WOF Huey helicopters happened, this as well as the threat of the fire to the Vermaaklikheid community triggered the call for additional assistance. The closest aerial support was in Nelspruit as well as at Ugie in the Eastern Cape;</a:t>
            </a:r>
          </a:p>
          <a:p>
            <a:r>
              <a:rPr lang="en-ZA" sz="1600" dirty="0">
                <a:latin typeface="Arial" panose="020B0604020202020204" pitchFamily="34" charset="0"/>
                <a:cs typeface="Arial" panose="020B0604020202020204" pitchFamily="34" charset="0"/>
              </a:rPr>
              <a:t>The </a:t>
            </a:r>
            <a:r>
              <a:rPr lang="en-ZA" sz="1600" b="1" dirty="0">
                <a:latin typeface="Arial" panose="020B0604020202020204" pitchFamily="34" charset="0"/>
                <a:cs typeface="Arial" panose="020B0604020202020204" pitchFamily="34" charset="0"/>
              </a:rPr>
              <a:t>PDMC was requested to </a:t>
            </a:r>
            <a:r>
              <a:rPr lang="en-ZA" sz="1600" b="1" dirty="0" err="1">
                <a:latin typeface="Arial" panose="020B0604020202020204" pitchFamily="34" charset="0"/>
                <a:cs typeface="Arial" panose="020B0604020202020204" pitchFamily="34" charset="0"/>
              </a:rPr>
              <a:t>inoke</a:t>
            </a:r>
            <a:r>
              <a:rPr lang="en-ZA" sz="1600" b="1" dirty="0">
                <a:latin typeface="Arial" panose="020B0604020202020204" pitchFamily="34" charset="0"/>
                <a:cs typeface="Arial" panose="020B0604020202020204" pitchFamily="34" charset="0"/>
              </a:rPr>
              <a:t> the Mutual Aid Assistance agreements of the Province</a:t>
            </a:r>
            <a:r>
              <a:rPr lang="en-ZA" sz="1600" dirty="0">
                <a:latin typeface="Arial" panose="020B0604020202020204" pitchFamily="34" charset="0"/>
                <a:cs typeface="Arial" panose="020B0604020202020204" pitchFamily="34" charset="0"/>
              </a:rPr>
              <a:t>. The Fire Chief as well as teams from the Overberg District Municipality were called upon to assist teams at Vermaaklikheid; </a:t>
            </a:r>
          </a:p>
          <a:p>
            <a:r>
              <a:rPr lang="en-ZA" sz="1600" dirty="0">
                <a:latin typeface="Arial" panose="020B0604020202020204" pitchFamily="34" charset="0"/>
                <a:cs typeface="Arial" panose="020B0604020202020204" pitchFamily="34" charset="0"/>
              </a:rPr>
              <a:t>On </a:t>
            </a:r>
            <a:r>
              <a:rPr lang="en-ZA" sz="1600" b="1" dirty="0">
                <a:latin typeface="Arial" panose="020B0604020202020204" pitchFamily="34" charset="0"/>
                <a:cs typeface="Arial" panose="020B0604020202020204" pitchFamily="34" charset="0"/>
              </a:rPr>
              <a:t>Wednesday 24 October the GRDM was informed of a fire at Harold</a:t>
            </a:r>
            <a:r>
              <a:rPr lang="en-ZA" sz="1600" dirty="0">
                <a:latin typeface="Arial" panose="020B0604020202020204" pitchFamily="34" charset="0"/>
                <a:cs typeface="Arial" panose="020B0604020202020204" pitchFamily="34" charset="0"/>
              </a:rPr>
              <a:t>, all the available personnel and teams were still busy securing the fire at Vermaaklikheid therefore the George Local Municipality and a team form Cape Nature set up a </a:t>
            </a:r>
            <a:r>
              <a:rPr lang="en-ZA" sz="1600" b="1" dirty="0">
                <a:latin typeface="Arial" panose="020B0604020202020204" pitchFamily="34" charset="0"/>
                <a:cs typeface="Arial" panose="020B0604020202020204" pitchFamily="34" charset="0"/>
              </a:rPr>
              <a:t>FCP at Harold</a:t>
            </a:r>
            <a:r>
              <a:rPr lang="en-ZA" sz="1600" dirty="0">
                <a:latin typeface="Arial" panose="020B0604020202020204" pitchFamily="34" charset="0"/>
                <a:cs typeface="Arial" panose="020B0604020202020204" pitchFamily="34" charset="0"/>
              </a:rPr>
              <a:t>, this was </a:t>
            </a:r>
            <a:r>
              <a:rPr lang="en-ZA" sz="1600" b="1" dirty="0">
                <a:latin typeface="Arial" panose="020B0604020202020204" pitchFamily="34" charset="0"/>
                <a:cs typeface="Arial" panose="020B0604020202020204" pitchFamily="34" charset="0"/>
              </a:rPr>
              <a:t>moved to Denneoord air base the following day </a:t>
            </a:r>
            <a:r>
              <a:rPr lang="en-ZA" sz="1600" dirty="0">
                <a:latin typeface="Arial" panose="020B0604020202020204" pitchFamily="34" charset="0"/>
                <a:cs typeface="Arial" panose="020B0604020202020204" pitchFamily="34" charset="0"/>
              </a:rPr>
              <a:t>to co-ordinate fire fighting activities on this fire. </a:t>
            </a:r>
          </a:p>
          <a:p>
            <a:r>
              <a:rPr lang="en-ZA" sz="1600" dirty="0">
                <a:latin typeface="Arial" panose="020B0604020202020204" pitchFamily="34" charset="0"/>
                <a:cs typeface="Arial" panose="020B0604020202020204" pitchFamily="34" charset="0"/>
              </a:rPr>
              <a:t>Initially this fire was high in the mountains in dense and very old vegetation hampering effective firefighting. </a:t>
            </a:r>
          </a:p>
          <a:p>
            <a:r>
              <a:rPr lang="en-ZA" sz="1600" dirty="0">
                <a:latin typeface="Arial" panose="020B0604020202020204" pitchFamily="34" charset="0"/>
                <a:cs typeface="Arial" panose="020B0604020202020204" pitchFamily="34" charset="0"/>
              </a:rPr>
              <a:t>On </a:t>
            </a:r>
            <a:r>
              <a:rPr lang="en-ZA" sz="1600" b="1" dirty="0">
                <a:latin typeface="Arial" panose="020B0604020202020204" pitchFamily="34" charset="0"/>
                <a:cs typeface="Arial" panose="020B0604020202020204" pitchFamily="34" charset="0"/>
              </a:rPr>
              <a:t>Saturday the unified command structure moved to Witfontein </a:t>
            </a:r>
            <a:r>
              <a:rPr lang="en-ZA" sz="1600" dirty="0">
                <a:latin typeface="Arial" panose="020B0604020202020204" pitchFamily="34" charset="0"/>
                <a:cs typeface="Arial" panose="020B0604020202020204" pitchFamily="34" charset="0"/>
              </a:rPr>
              <a:t>Cape Nature reserve as the space at the Denneoord was limited</a:t>
            </a:r>
            <a:r>
              <a:rPr lang="en-ZA" sz="1400" dirty="0">
                <a:latin typeface="Arial" panose="020B0604020202020204" pitchFamily="34" charset="0"/>
                <a:cs typeface="Arial" panose="020B0604020202020204" pitchFamily="34" charset="0"/>
              </a:rPr>
              <a:t>;</a:t>
            </a:r>
          </a:p>
          <a:p>
            <a:endParaRPr lang="en-ZA" sz="6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0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HIGH LEVEL OVERVIEW (Cont.)</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99160" y="1467485"/>
            <a:ext cx="10515600" cy="4351338"/>
          </a:xfrm>
        </p:spPr>
        <p:txBody>
          <a:bodyPr>
            <a:normAutofit/>
          </a:bodyPr>
          <a:lstStyle/>
          <a:p>
            <a:r>
              <a:rPr lang="en-US" sz="1600" dirty="0">
                <a:latin typeface="Arial" panose="020B0604020202020204" pitchFamily="34" charset="0"/>
                <a:cs typeface="Arial" panose="020B0604020202020204" pitchFamily="34" charset="0"/>
              </a:rPr>
              <a:t>On </a:t>
            </a:r>
            <a:r>
              <a:rPr lang="en-US" sz="1600" b="1" dirty="0">
                <a:latin typeface="Arial" panose="020B0604020202020204" pitchFamily="34" charset="0"/>
                <a:cs typeface="Arial" panose="020B0604020202020204" pitchFamily="34" charset="0"/>
              </a:rPr>
              <a:t>Friday 26 October 2018 the Garden Route Fire Chief joined the Unified command structure </a:t>
            </a:r>
            <a:r>
              <a:rPr lang="en-US" sz="1600" dirty="0">
                <a:latin typeface="Arial" panose="020B0604020202020204" pitchFamily="34" charset="0"/>
                <a:cs typeface="Arial" panose="020B0604020202020204" pitchFamily="34" charset="0"/>
              </a:rPr>
              <a:t>to co-ordinate firefighting activities; </a:t>
            </a:r>
          </a:p>
          <a:p>
            <a:r>
              <a:rPr lang="en-US" sz="1600" dirty="0">
                <a:latin typeface="Arial" panose="020B0604020202020204" pitchFamily="34" charset="0"/>
                <a:cs typeface="Arial" panose="020B0604020202020204" pitchFamily="34" charset="0"/>
              </a:rPr>
              <a:t>As soon as </a:t>
            </a:r>
            <a:r>
              <a:rPr lang="en-US" sz="1600" b="1" dirty="0">
                <a:latin typeface="Arial" panose="020B0604020202020204" pitchFamily="34" charset="0"/>
                <a:cs typeface="Arial" panose="020B0604020202020204" pitchFamily="34" charset="0"/>
              </a:rPr>
              <a:t>conditions at Vermaaklikheid were favorable, aerial resources were released </a:t>
            </a:r>
            <a:r>
              <a:rPr lang="en-US" sz="1600" dirty="0">
                <a:latin typeface="Arial" panose="020B0604020202020204" pitchFamily="34" charset="0"/>
                <a:cs typeface="Arial" panose="020B0604020202020204" pitchFamily="34" charset="0"/>
              </a:rPr>
              <a:t>to assist at the Harold Fire, but due to poor visibility aerial resources could not be utilized at crucial stages of the fire;</a:t>
            </a:r>
          </a:p>
          <a:p>
            <a:r>
              <a:rPr lang="en-ZA" sz="1600" dirty="0">
                <a:latin typeface="Arial" panose="020B0604020202020204" pitchFamily="34" charset="0"/>
                <a:cs typeface="Arial" panose="020B0604020202020204" pitchFamily="34" charset="0"/>
              </a:rPr>
              <a:t>On </a:t>
            </a:r>
            <a:r>
              <a:rPr lang="en-ZA" sz="1600" b="1" dirty="0">
                <a:latin typeface="Arial" panose="020B0604020202020204" pitchFamily="34" charset="0"/>
                <a:cs typeface="Arial" panose="020B0604020202020204" pitchFamily="34" charset="0"/>
              </a:rPr>
              <a:t>Sunday 28 October both the PDMC as well as the Garden Route Disaster Centres were activated</a:t>
            </a:r>
            <a:r>
              <a:rPr lang="en-ZA" sz="1600" dirty="0">
                <a:latin typeface="Arial" panose="020B0604020202020204" pitchFamily="34" charset="0"/>
                <a:cs typeface="Arial" panose="020B0604020202020204" pitchFamily="34" charset="0"/>
              </a:rPr>
              <a:t> to set a co-ordination platform for co-ordination of all activities related to this fire;</a:t>
            </a:r>
          </a:p>
          <a:p>
            <a:r>
              <a:rPr lang="en-ZA" sz="1600" dirty="0">
                <a:latin typeface="Arial" panose="020B0604020202020204" pitchFamily="34" charset="0"/>
                <a:cs typeface="Arial" panose="020B0604020202020204" pitchFamily="34" charset="0"/>
              </a:rPr>
              <a:t>Sunday evening the </a:t>
            </a:r>
            <a:r>
              <a:rPr lang="en-ZA" sz="1600" b="1" dirty="0">
                <a:latin typeface="Arial" panose="020B0604020202020204" pitchFamily="34" charset="0"/>
                <a:cs typeface="Arial" panose="020B0604020202020204" pitchFamily="34" charset="0"/>
              </a:rPr>
              <a:t>George Local Municipalit</a:t>
            </a:r>
            <a:r>
              <a:rPr lang="en-ZA" sz="1600" dirty="0">
                <a:latin typeface="Arial" panose="020B0604020202020204" pitchFamily="34" charset="0"/>
                <a:cs typeface="Arial" panose="020B0604020202020204" pitchFamily="34" charset="0"/>
              </a:rPr>
              <a:t>y opted not to activate their own JOC, but to </a:t>
            </a:r>
            <a:r>
              <a:rPr lang="en-ZA" sz="1600" b="1" dirty="0">
                <a:latin typeface="Arial" panose="020B0604020202020204" pitchFamily="34" charset="0"/>
                <a:cs typeface="Arial" panose="020B0604020202020204" pitchFamily="34" charset="0"/>
              </a:rPr>
              <a:t>join the District JOC </a:t>
            </a:r>
            <a:r>
              <a:rPr lang="en-ZA" sz="1600" dirty="0">
                <a:latin typeface="Arial" panose="020B0604020202020204" pitchFamily="34" charset="0"/>
                <a:cs typeface="Arial" panose="020B0604020202020204" pitchFamily="34" charset="0"/>
              </a:rPr>
              <a:t>in order to avoid duplication and to streamline lines of communication;</a:t>
            </a:r>
          </a:p>
          <a:p>
            <a:r>
              <a:rPr lang="en-ZA" sz="1600" dirty="0">
                <a:latin typeface="Arial" panose="020B0604020202020204" pitchFamily="34" charset="0"/>
                <a:cs typeface="Arial" panose="020B0604020202020204" pitchFamily="34" charset="0"/>
              </a:rPr>
              <a:t>All the relevant National, Provincial as well as local role players were invited to a planning meeting on </a:t>
            </a:r>
            <a:r>
              <a:rPr lang="en-ZA" sz="1600" b="1" dirty="0">
                <a:latin typeface="Arial" panose="020B0604020202020204" pitchFamily="34" charset="0"/>
                <a:cs typeface="Arial" panose="020B0604020202020204" pitchFamily="34" charset="0"/>
              </a:rPr>
              <a:t>Sunday afternoon at 15:00</a:t>
            </a:r>
            <a:r>
              <a:rPr lang="en-ZA" sz="1600" dirty="0">
                <a:latin typeface="Arial" panose="020B0604020202020204" pitchFamily="34" charset="0"/>
                <a:cs typeface="Arial" panose="020B0604020202020204" pitchFamily="34" charset="0"/>
              </a:rPr>
              <a:t>, the focus of this meeting was to set a clear plan of action in terms of evacuation of areas threatened by the fire approaching George;</a:t>
            </a:r>
          </a:p>
          <a:p>
            <a:r>
              <a:rPr lang="en-ZA" sz="1600" dirty="0">
                <a:latin typeface="Arial" panose="020B0604020202020204" pitchFamily="34" charset="0"/>
                <a:cs typeface="Arial" panose="020B0604020202020204" pitchFamily="34" charset="0"/>
              </a:rPr>
              <a:t>Since Sunday 28 October daily disaster co-ordination meetings as well as 24/7 presence at the fire IMT have been in place</a:t>
            </a:r>
            <a:r>
              <a:rPr lang="en-ZA" sz="1400" dirty="0">
                <a:latin typeface="Arial" panose="020B0604020202020204" pitchFamily="34" charset="0"/>
                <a:cs typeface="Arial" panose="020B0604020202020204" pitchFamily="34" charset="0"/>
              </a:rPr>
              <a:t>; </a:t>
            </a:r>
          </a:p>
          <a:p>
            <a:pPr marL="0" indent="0">
              <a:buNone/>
            </a:pPr>
            <a:endParaRPr lang="en-ZA" sz="6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15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1800" b="1" dirty="0">
                <a:latin typeface="Arial" panose="020B0604020202020204" pitchFamily="34" charset="0"/>
                <a:cs typeface="Arial" panose="020B0604020202020204" pitchFamily="34" charset="0"/>
              </a:rPr>
              <a:t>CHALLENGES</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0580" y="1520825"/>
            <a:ext cx="10515600" cy="4351338"/>
          </a:xfrm>
        </p:spPr>
        <p:txBody>
          <a:bodyPr>
            <a:normAutofit/>
          </a:bodyPr>
          <a:lstStyle/>
          <a:p>
            <a:r>
              <a:rPr lang="en-ZA" sz="1600" dirty="0">
                <a:latin typeface="Arial" panose="020B0604020202020204" pitchFamily="34" charset="0"/>
                <a:cs typeface="Arial" panose="020B0604020202020204" pitchFamily="34" charset="0"/>
              </a:rPr>
              <a:t>The vast </a:t>
            </a:r>
            <a:r>
              <a:rPr lang="en-ZA" sz="1600" b="1" dirty="0">
                <a:latin typeface="Arial" panose="020B0604020202020204" pitchFamily="34" charset="0"/>
                <a:cs typeface="Arial" panose="020B0604020202020204" pitchFamily="34" charset="0"/>
              </a:rPr>
              <a:t>area</a:t>
            </a:r>
            <a:r>
              <a:rPr lang="en-ZA" sz="1600" dirty="0">
                <a:latin typeface="Arial" panose="020B0604020202020204" pitchFamily="34" charset="0"/>
                <a:cs typeface="Arial" panose="020B0604020202020204" pitchFamily="34" charset="0"/>
              </a:rPr>
              <a:t> to be covered. The fire line of the Jonkersberg- Knysna fire is in in excess of 456 km (North and South +/- 200 Km, West and East +/- 25 Km);</a:t>
            </a:r>
          </a:p>
          <a:p>
            <a:r>
              <a:rPr lang="en-ZA" sz="1600" dirty="0">
                <a:latin typeface="Arial" panose="020B0604020202020204" pitchFamily="34" charset="0"/>
                <a:cs typeface="Arial" panose="020B0604020202020204" pitchFamily="34" charset="0"/>
              </a:rPr>
              <a:t>Currently more than 17 two-way repeater sites have been lost in this fire, this has been a major stumbling block as for long periods of time area command did not have </a:t>
            </a:r>
            <a:r>
              <a:rPr lang="en-ZA" sz="1600" b="1" dirty="0">
                <a:latin typeface="Arial" panose="020B0604020202020204" pitchFamily="34" charset="0"/>
                <a:cs typeface="Arial" panose="020B0604020202020204" pitchFamily="34" charset="0"/>
              </a:rPr>
              <a:t>communication and feedback from fire lines</a:t>
            </a:r>
            <a:r>
              <a:rPr lang="en-ZA" sz="1600" dirty="0">
                <a:latin typeface="Arial" panose="020B0604020202020204" pitchFamily="34" charset="0"/>
                <a:cs typeface="Arial" panose="020B0604020202020204" pitchFamily="34" charset="0"/>
              </a:rPr>
              <a:t>;</a:t>
            </a:r>
          </a:p>
          <a:p>
            <a:r>
              <a:rPr lang="en-ZA" sz="1600" dirty="0">
                <a:latin typeface="Arial" panose="020B0604020202020204" pitchFamily="34" charset="0"/>
                <a:cs typeface="Arial" panose="020B0604020202020204" pitchFamily="34" charset="0"/>
              </a:rPr>
              <a:t>The current drought conditions linked with </a:t>
            </a:r>
            <a:r>
              <a:rPr lang="en-ZA" sz="1600" b="1" dirty="0">
                <a:latin typeface="Arial" panose="020B0604020202020204" pitchFamily="34" charset="0"/>
                <a:cs typeface="Arial" panose="020B0604020202020204" pitchFamily="34" charset="0"/>
              </a:rPr>
              <a:t>the ever changing wind direction </a:t>
            </a:r>
            <a:r>
              <a:rPr lang="en-ZA" sz="1600" dirty="0">
                <a:latin typeface="Arial" panose="020B0604020202020204" pitchFamily="34" charset="0"/>
                <a:cs typeface="Arial" panose="020B0604020202020204" pitchFamily="34" charset="0"/>
              </a:rPr>
              <a:t>has lead to sporadic flare-ups making it difficult to bring the fire under control;</a:t>
            </a:r>
          </a:p>
          <a:p>
            <a:r>
              <a:rPr lang="en-US" sz="1600" dirty="0">
                <a:latin typeface="Arial" panose="020B0604020202020204" pitchFamily="34" charset="0"/>
                <a:cs typeface="Arial" panose="020B0604020202020204" pitchFamily="34" charset="0"/>
              </a:rPr>
              <a:t>The </a:t>
            </a:r>
            <a:r>
              <a:rPr lang="en-US" sz="1600" b="1" dirty="0">
                <a:latin typeface="Arial" panose="020B0604020202020204" pitchFamily="34" charset="0"/>
                <a:cs typeface="Arial" panose="020B0604020202020204" pitchFamily="34" charset="0"/>
              </a:rPr>
              <a:t>limitations of aerial resources</a:t>
            </a:r>
            <a:r>
              <a:rPr lang="en-US" sz="1600" dirty="0">
                <a:latin typeface="Arial" panose="020B0604020202020204" pitchFamily="34" charset="0"/>
                <a:cs typeface="Arial" panose="020B0604020202020204" pitchFamily="34" charset="0"/>
              </a:rPr>
              <a:t>, when needed most, poor visibility made this resource redundant;</a:t>
            </a:r>
          </a:p>
          <a:p>
            <a:r>
              <a:rPr lang="en-ZA" sz="1600" dirty="0">
                <a:latin typeface="Arial" panose="020B0604020202020204" pitchFamily="34" charset="0"/>
                <a:cs typeface="Arial" panose="020B0604020202020204" pitchFamily="34" charset="0"/>
              </a:rPr>
              <a:t>During the current drought conditions the </a:t>
            </a:r>
            <a:r>
              <a:rPr lang="en-ZA" sz="1600" b="1" dirty="0">
                <a:latin typeface="Arial" panose="020B0604020202020204" pitchFamily="34" charset="0"/>
                <a:cs typeface="Arial" panose="020B0604020202020204" pitchFamily="34" charset="0"/>
              </a:rPr>
              <a:t>indigenous forest can no longer be seen as a natural barrier </a:t>
            </a:r>
            <a:r>
              <a:rPr lang="en-ZA" sz="1600" dirty="0">
                <a:latin typeface="Arial" panose="020B0604020202020204" pitchFamily="34" charset="0"/>
                <a:cs typeface="Arial" panose="020B0604020202020204" pitchFamily="34" charset="0"/>
              </a:rPr>
              <a:t>to prevent the spread of  wildfire, especially not when you experience wind speed in excess of 100 km/h; </a:t>
            </a:r>
          </a:p>
          <a:p>
            <a:r>
              <a:rPr lang="en-ZA" sz="1600" dirty="0">
                <a:latin typeface="Arial" panose="020B0604020202020204" pitchFamily="34" charset="0"/>
                <a:cs typeface="Arial" panose="020B0604020202020204" pitchFamily="34" charset="0"/>
              </a:rPr>
              <a:t>Persons </a:t>
            </a:r>
            <a:r>
              <a:rPr lang="en-ZA" sz="1600" b="1" dirty="0">
                <a:latin typeface="Arial" panose="020B0604020202020204" pitchFamily="34" charset="0"/>
                <a:cs typeface="Arial" panose="020B0604020202020204" pitchFamily="34" charset="0"/>
              </a:rPr>
              <a:t>evacuated</a:t>
            </a:r>
            <a:r>
              <a:rPr lang="en-ZA" sz="1600" dirty="0">
                <a:latin typeface="Arial" panose="020B0604020202020204" pitchFamily="34" charset="0"/>
                <a:cs typeface="Arial" panose="020B0604020202020204" pitchFamily="34" charset="0"/>
              </a:rPr>
              <a:t> from areas returning to areas too soon;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4497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1D3AEA20FFD14D8514CB8BDAD5C11F" ma:contentTypeVersion="0" ma:contentTypeDescription="Create a new document." ma:contentTypeScope="" ma:versionID="c202f69739de1b2d915faca106aaa8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DED1B-C8FA-4634-B065-9F0D13D25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262BB3B-5FDA-4CE3-8943-21F54BC97F92}">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3970D9-AED9-4C5F-86D5-1C279B2B93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2794</TotalTime>
  <Words>1594</Words>
  <Application>Microsoft Office PowerPoint</Application>
  <PresentationFormat>Widescreen</PresentationFormat>
  <Paragraphs>163</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Century Gothic</vt:lpstr>
      <vt:lpstr>Wingdings</vt:lpstr>
      <vt:lpstr>Office Theme</vt:lpstr>
      <vt:lpstr>PowerPoint Presentation</vt:lpstr>
      <vt:lpstr>PowerPoint Presentation</vt:lpstr>
      <vt:lpstr>Headline</vt:lpstr>
      <vt:lpstr>Headline</vt:lpstr>
      <vt:lpstr>PowerPoint Presentation</vt:lpstr>
      <vt:lpstr>GARDEN ROUTE FIRES SUMMARY</vt:lpstr>
      <vt:lpstr>HIGH LEVEL OVERVIEW</vt:lpstr>
      <vt:lpstr>HIGH LEVEL OVERVIEW (Cont.)</vt:lpstr>
      <vt:lpstr>CHALLENGES</vt:lpstr>
      <vt:lpstr>MATTERS OF CONCERN</vt:lpstr>
      <vt:lpstr>WAY FORWARD</vt:lpstr>
      <vt:lpstr>WORK GROUPS/TASK TEAMS ESTABLISHED</vt:lpstr>
      <vt:lpstr>ORGANISATIONS ASSISTING THE GRDM AND THE IMT</vt:lpstr>
      <vt:lpstr>ORGANISATIONS ASSISTING THE GRDM AND THE IMT (Cont.)</vt:lpstr>
      <vt:lpstr>TAKE HOME MESSAGE FOR ENGINEERS</vt:lpstr>
      <vt:lpstr>Response</vt:lpstr>
      <vt:lpstr>Headline</vt:lpstr>
      <vt:lpstr>Headline</vt:lpstr>
      <vt:lpstr>Headline</vt:lpstr>
      <vt:lpstr>Headline</vt:lpstr>
      <vt:lpstr>Headline</vt:lpstr>
      <vt:lpstr>Headline</vt:lpstr>
      <vt:lpstr>Headline</vt:lpstr>
      <vt:lpstr>Headline</vt:lpstr>
      <vt:lpstr>Headline</vt:lpstr>
      <vt:lpstr>Headline</vt:lpstr>
      <vt:lpstr>Headline</vt:lpstr>
      <vt:lpstr>Headline</vt:lpstr>
      <vt:lpstr>Headline</vt:lpstr>
      <vt:lpstr>Headline</vt:lpstr>
      <vt:lpstr>Thank you Enkosi Dankie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Pieters</dc:creator>
  <cp:lastModifiedBy>Dawie Gerrits</cp:lastModifiedBy>
  <cp:revision>60</cp:revision>
  <cp:lastPrinted>2018-11-05T04:25:45Z</cp:lastPrinted>
  <dcterms:created xsi:type="dcterms:W3CDTF">2018-08-26T17:53:29Z</dcterms:created>
  <dcterms:modified xsi:type="dcterms:W3CDTF">2018-11-16T09:27:57Z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0x010100C91D3AEA20FFD14D8514CB8BDAD5C11F</vt:lpwstr>
  </property>
</Properties>
</file>