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57" r:id="rId3"/>
    <p:sldId id="281" r:id="rId4"/>
    <p:sldId id="258" r:id="rId5"/>
    <p:sldId id="275" r:id="rId6"/>
    <p:sldId id="282" r:id="rId7"/>
    <p:sldId id="276" r:id="rId8"/>
    <p:sldId id="285" r:id="rId9"/>
    <p:sldId id="289" r:id="rId10"/>
    <p:sldId id="304" r:id="rId11"/>
    <p:sldId id="283" r:id="rId12"/>
    <p:sldId id="292" r:id="rId13"/>
    <p:sldId id="291" r:id="rId14"/>
    <p:sldId id="290" r:id="rId15"/>
    <p:sldId id="284" r:id="rId16"/>
    <p:sldId id="293" r:id="rId17"/>
    <p:sldId id="294" r:id="rId18"/>
    <p:sldId id="295" r:id="rId19"/>
    <p:sldId id="297" r:id="rId20"/>
    <p:sldId id="305" r:id="rId21"/>
    <p:sldId id="296" r:id="rId22"/>
    <p:sldId id="298" r:id="rId23"/>
    <p:sldId id="300" r:id="rId24"/>
    <p:sldId id="301" r:id="rId25"/>
    <p:sldId id="302" r:id="rId26"/>
    <p:sldId id="303" r:id="rId27"/>
    <p:sldId id="271" r:id="rId28"/>
    <p:sldId id="2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oltz, Duane" initials="SD" lastIdx="1" clrIdx="0">
    <p:extLst>
      <p:ext uri="{19B8F6BF-5375-455C-9EA6-DF929625EA0E}">
        <p15:presenceInfo xmlns:p15="http://schemas.microsoft.com/office/powerpoint/2012/main" userId="S-1-5-21-2775502234-4040192699-1563987755-9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68" d="100"/>
          <a:sy n="68" d="100"/>
        </p:scale>
        <p:origin x="540" y="5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4A388-6803-4976-B10B-A37E8070A6A5}" type="datetimeFigureOut">
              <a:rPr lang="en-ZA" smtClean="0"/>
              <a:t>2018/08/16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2D0C3-59DB-4121-BD50-F1E22441296D}" type="slidenum">
              <a:rPr lang="en-ZA" smtClean="0"/>
              <a:t>‹#›</a:t>
            </a:fld>
            <a:endParaRPr lang="en-ZA" dirty="0"/>
          </a:p>
        </p:txBody>
      </p:sp>
    </p:spTree>
    <p:extLst>
      <p:ext uri="{BB962C8B-B14F-4D97-AF65-F5344CB8AC3E}">
        <p14:creationId xmlns:p14="http://schemas.microsoft.com/office/powerpoint/2010/main" val="151151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CB2D0C3-59DB-4121-BD50-F1E22441296D}" type="slidenum">
              <a:rPr lang="en-ZA" smtClean="0"/>
              <a:t>1</a:t>
            </a:fld>
            <a:endParaRPr lang="en-ZA" dirty="0"/>
          </a:p>
        </p:txBody>
      </p:sp>
    </p:spTree>
    <p:extLst>
      <p:ext uri="{BB962C8B-B14F-4D97-AF65-F5344CB8AC3E}">
        <p14:creationId xmlns:p14="http://schemas.microsoft.com/office/powerpoint/2010/main" val="55730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D2E003-9481-4048-ADA3-ED9ED6D8B4DE}" type="datetime1">
              <a:rPr lang="en-ZA" smtClean="0"/>
              <a:t>2018/08/16</a:t>
            </a:fld>
            <a:endParaRPr lang="en-ZA" dirty="0"/>
          </a:p>
        </p:txBody>
      </p:sp>
      <p:sp>
        <p:nvSpPr>
          <p:cNvPr id="5" name="Footer Placeholder 4"/>
          <p:cNvSpPr>
            <a:spLocks noGrp="1"/>
          </p:cNvSpPr>
          <p:nvPr>
            <p:ph type="ftr" sz="quarter" idx="11"/>
          </p:nvPr>
        </p:nvSpPr>
        <p:spPr/>
        <p:txBody>
          <a:bodyPr/>
          <a:lstStyle/>
          <a:p>
            <a:r>
              <a:rPr lang="en-ZA"/>
              <a:t>A place of excellence</a:t>
            </a:r>
            <a:endParaRPr lang="en-ZA"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417339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0DBB5-4222-417D-83A1-4EDF53D98057}" type="datetime1">
              <a:rPr lang="en-ZA" smtClean="0"/>
              <a:t>2018/08/16</a:t>
            </a:fld>
            <a:endParaRPr lang="en-ZA" dirty="0"/>
          </a:p>
        </p:txBody>
      </p:sp>
      <p:sp>
        <p:nvSpPr>
          <p:cNvPr id="5" name="Footer Placeholder 4"/>
          <p:cNvSpPr>
            <a:spLocks noGrp="1"/>
          </p:cNvSpPr>
          <p:nvPr>
            <p:ph type="ftr" sz="quarter" idx="11"/>
          </p:nvPr>
        </p:nvSpPr>
        <p:spPr/>
        <p:txBody>
          <a:bodyPr/>
          <a:lstStyle/>
          <a:p>
            <a:r>
              <a:rPr lang="en-ZA"/>
              <a:t>A place of excellence</a:t>
            </a:r>
            <a:endParaRPr lang="en-ZA"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101337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79DC49-0000-4AC9-854A-5BE54B4B99A8}" type="datetime1">
              <a:rPr lang="en-ZA" smtClean="0"/>
              <a:t>2018/08/16</a:t>
            </a:fld>
            <a:endParaRPr lang="en-ZA" dirty="0"/>
          </a:p>
        </p:txBody>
      </p:sp>
      <p:sp>
        <p:nvSpPr>
          <p:cNvPr id="5" name="Footer Placeholder 4"/>
          <p:cNvSpPr>
            <a:spLocks noGrp="1"/>
          </p:cNvSpPr>
          <p:nvPr>
            <p:ph type="ftr" sz="quarter" idx="11"/>
          </p:nvPr>
        </p:nvSpPr>
        <p:spPr/>
        <p:txBody>
          <a:bodyPr/>
          <a:lstStyle/>
          <a:p>
            <a:r>
              <a:rPr lang="en-ZA"/>
              <a:t>A place of excellence</a:t>
            </a:r>
            <a:endParaRPr lang="en-ZA"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CCEA76-8A01-40C0-8D7B-E3D4CE8D9663}" type="slidenum">
              <a:rPr lang="en-ZA" smtClean="0"/>
              <a:t>‹#›</a:t>
            </a:fld>
            <a:endParaRPr lang="en-ZA"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7254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97DC353-D547-4FD4-8D75-D7A922D68C19}" type="datetime1">
              <a:rPr lang="en-ZA" smtClean="0"/>
              <a:t>2018/08/16</a:t>
            </a:fld>
            <a:endParaRPr lang="en-ZA" dirty="0"/>
          </a:p>
        </p:txBody>
      </p:sp>
      <p:sp>
        <p:nvSpPr>
          <p:cNvPr id="6" name="Footer Placeholder 5"/>
          <p:cNvSpPr>
            <a:spLocks noGrp="1"/>
          </p:cNvSpPr>
          <p:nvPr>
            <p:ph type="ftr" sz="quarter" idx="11"/>
          </p:nvPr>
        </p:nvSpPr>
        <p:spPr/>
        <p:txBody>
          <a:bodyPr/>
          <a:lstStyle/>
          <a:p>
            <a:r>
              <a:rPr lang="en-ZA"/>
              <a:t>A place of excellence</a:t>
            </a:r>
            <a:endParaRPr lang="en-ZA"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3531796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25AF067-F491-4F61-862C-1E5A0C9831BA}" type="datetime1">
              <a:rPr lang="en-ZA" smtClean="0"/>
              <a:t>2018/08/16</a:t>
            </a:fld>
            <a:endParaRPr lang="en-ZA" dirty="0"/>
          </a:p>
        </p:txBody>
      </p:sp>
      <p:sp>
        <p:nvSpPr>
          <p:cNvPr id="6" name="Footer Placeholder 5"/>
          <p:cNvSpPr>
            <a:spLocks noGrp="1"/>
          </p:cNvSpPr>
          <p:nvPr>
            <p:ph type="ftr" sz="quarter" idx="11"/>
          </p:nvPr>
        </p:nvSpPr>
        <p:spPr/>
        <p:txBody>
          <a:bodyPr/>
          <a:lstStyle/>
          <a:p>
            <a:r>
              <a:rPr lang="en-ZA"/>
              <a:t>A place of excellence</a:t>
            </a:r>
            <a:endParaRPr lang="en-ZA"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CCEA76-8A01-40C0-8D7B-E3D4CE8D9663}" type="slidenum">
              <a:rPr lang="en-ZA" smtClean="0"/>
              <a:t>‹#›</a:t>
            </a:fld>
            <a:endParaRPr lang="en-ZA"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2732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E40C8F2-B8A2-4ADE-B193-3E288628138D}" type="datetime1">
              <a:rPr lang="en-ZA" smtClean="0"/>
              <a:t>2018/08/16</a:t>
            </a:fld>
            <a:endParaRPr lang="en-ZA" dirty="0"/>
          </a:p>
        </p:txBody>
      </p:sp>
      <p:sp>
        <p:nvSpPr>
          <p:cNvPr id="6" name="Footer Placeholder 5"/>
          <p:cNvSpPr>
            <a:spLocks noGrp="1"/>
          </p:cNvSpPr>
          <p:nvPr>
            <p:ph type="ftr" sz="quarter" idx="11"/>
          </p:nvPr>
        </p:nvSpPr>
        <p:spPr/>
        <p:txBody>
          <a:bodyPr/>
          <a:lstStyle/>
          <a:p>
            <a:r>
              <a:rPr lang="en-ZA"/>
              <a:t>A place of excellence</a:t>
            </a:r>
            <a:endParaRPr lang="en-ZA"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1227826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93019A-083C-4986-BA72-3D7318F0394A}" type="datetime1">
              <a:rPr lang="en-ZA" smtClean="0"/>
              <a:t>2018/08/16</a:t>
            </a:fld>
            <a:endParaRPr lang="en-ZA" dirty="0"/>
          </a:p>
        </p:txBody>
      </p:sp>
      <p:sp>
        <p:nvSpPr>
          <p:cNvPr id="5" name="Footer Placeholder 4"/>
          <p:cNvSpPr>
            <a:spLocks noGrp="1"/>
          </p:cNvSpPr>
          <p:nvPr>
            <p:ph type="ftr" sz="quarter" idx="11"/>
          </p:nvPr>
        </p:nvSpPr>
        <p:spPr/>
        <p:txBody>
          <a:bodyPr/>
          <a:lstStyle/>
          <a:p>
            <a:r>
              <a:rPr lang="en-ZA"/>
              <a:t>A place of excellence</a:t>
            </a:r>
            <a:endParaRPr lang="en-ZA"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253273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4B8C8-FC96-46DE-A5ED-03C521C0FFB5}" type="datetime1">
              <a:rPr lang="en-ZA" smtClean="0"/>
              <a:t>2018/08/16</a:t>
            </a:fld>
            <a:endParaRPr lang="en-ZA" dirty="0"/>
          </a:p>
        </p:txBody>
      </p:sp>
      <p:sp>
        <p:nvSpPr>
          <p:cNvPr id="5" name="Footer Placeholder 4"/>
          <p:cNvSpPr>
            <a:spLocks noGrp="1"/>
          </p:cNvSpPr>
          <p:nvPr>
            <p:ph type="ftr" sz="quarter" idx="11"/>
          </p:nvPr>
        </p:nvSpPr>
        <p:spPr/>
        <p:txBody>
          <a:bodyPr/>
          <a:lstStyle/>
          <a:p>
            <a:r>
              <a:rPr lang="en-ZA"/>
              <a:t>A place of excellence</a:t>
            </a:r>
            <a:endParaRPr lang="en-ZA"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293292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AF783E-7044-4B28-8D58-788AB61B2DD1}" type="datetime1">
              <a:rPr lang="en-ZA" smtClean="0"/>
              <a:t>2018/08/16</a:t>
            </a:fld>
            <a:endParaRPr lang="en-ZA" dirty="0"/>
          </a:p>
        </p:txBody>
      </p:sp>
      <p:sp>
        <p:nvSpPr>
          <p:cNvPr id="5" name="Footer Placeholder 4"/>
          <p:cNvSpPr>
            <a:spLocks noGrp="1"/>
          </p:cNvSpPr>
          <p:nvPr>
            <p:ph type="ftr" sz="quarter" idx="11"/>
          </p:nvPr>
        </p:nvSpPr>
        <p:spPr/>
        <p:txBody>
          <a:bodyPr/>
          <a:lstStyle/>
          <a:p>
            <a:r>
              <a:rPr lang="en-ZA"/>
              <a:t>A place of excellence</a:t>
            </a:r>
            <a:endParaRPr lang="en-ZA"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263736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CCFE13-D483-428E-977E-56130DA4E0A8}" type="datetime1">
              <a:rPr lang="en-ZA" smtClean="0"/>
              <a:t>2018/08/16</a:t>
            </a:fld>
            <a:endParaRPr lang="en-ZA" dirty="0"/>
          </a:p>
        </p:txBody>
      </p:sp>
      <p:sp>
        <p:nvSpPr>
          <p:cNvPr id="5" name="Footer Placeholder 4"/>
          <p:cNvSpPr>
            <a:spLocks noGrp="1"/>
          </p:cNvSpPr>
          <p:nvPr>
            <p:ph type="ftr" sz="quarter" idx="11"/>
          </p:nvPr>
        </p:nvSpPr>
        <p:spPr/>
        <p:txBody>
          <a:bodyPr/>
          <a:lstStyle/>
          <a:p>
            <a:r>
              <a:rPr lang="en-ZA"/>
              <a:t>A place of excellence</a:t>
            </a:r>
            <a:endParaRPr lang="en-ZA"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54442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7A9852-B7E9-4F6A-B2B2-9DF6E60D98EE}" type="datetime1">
              <a:rPr lang="en-ZA" smtClean="0"/>
              <a:t>2018/08/16</a:t>
            </a:fld>
            <a:endParaRPr lang="en-ZA" dirty="0"/>
          </a:p>
        </p:txBody>
      </p:sp>
      <p:sp>
        <p:nvSpPr>
          <p:cNvPr id="6" name="Footer Placeholder 5"/>
          <p:cNvSpPr>
            <a:spLocks noGrp="1"/>
          </p:cNvSpPr>
          <p:nvPr>
            <p:ph type="ftr" sz="quarter" idx="11"/>
          </p:nvPr>
        </p:nvSpPr>
        <p:spPr/>
        <p:txBody>
          <a:bodyPr/>
          <a:lstStyle/>
          <a:p>
            <a:r>
              <a:rPr lang="en-ZA"/>
              <a:t>A place of excellence</a:t>
            </a:r>
            <a:endParaRPr lang="en-ZA"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109229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D064A4-9B6A-41EE-A1DC-54703467CF65}" type="datetime1">
              <a:rPr lang="en-ZA" smtClean="0"/>
              <a:t>2018/08/16</a:t>
            </a:fld>
            <a:endParaRPr lang="en-ZA" dirty="0"/>
          </a:p>
        </p:txBody>
      </p:sp>
      <p:sp>
        <p:nvSpPr>
          <p:cNvPr id="8" name="Footer Placeholder 7"/>
          <p:cNvSpPr>
            <a:spLocks noGrp="1"/>
          </p:cNvSpPr>
          <p:nvPr>
            <p:ph type="ftr" sz="quarter" idx="11"/>
          </p:nvPr>
        </p:nvSpPr>
        <p:spPr/>
        <p:txBody>
          <a:bodyPr/>
          <a:lstStyle/>
          <a:p>
            <a:r>
              <a:rPr lang="en-ZA"/>
              <a:t>A place of excellence</a:t>
            </a:r>
            <a:endParaRPr lang="en-ZA"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91157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231C80-945B-4441-86E0-0038657A2898}" type="datetime1">
              <a:rPr lang="en-ZA" smtClean="0"/>
              <a:t>2018/08/16</a:t>
            </a:fld>
            <a:endParaRPr lang="en-ZA" dirty="0"/>
          </a:p>
        </p:txBody>
      </p:sp>
      <p:sp>
        <p:nvSpPr>
          <p:cNvPr id="4" name="Footer Placeholder 3"/>
          <p:cNvSpPr>
            <a:spLocks noGrp="1"/>
          </p:cNvSpPr>
          <p:nvPr>
            <p:ph type="ftr" sz="quarter" idx="11"/>
          </p:nvPr>
        </p:nvSpPr>
        <p:spPr/>
        <p:txBody>
          <a:bodyPr/>
          <a:lstStyle/>
          <a:p>
            <a:r>
              <a:rPr lang="en-ZA"/>
              <a:t>A place of excellence</a:t>
            </a:r>
            <a:endParaRPr lang="en-ZA"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271339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AB241-58F7-409F-B2F0-B856C3D08940}" type="datetime1">
              <a:rPr lang="en-ZA" smtClean="0"/>
              <a:t>2018/08/16</a:t>
            </a:fld>
            <a:endParaRPr lang="en-ZA" dirty="0"/>
          </a:p>
        </p:txBody>
      </p:sp>
      <p:sp>
        <p:nvSpPr>
          <p:cNvPr id="3" name="Footer Placeholder 2"/>
          <p:cNvSpPr>
            <a:spLocks noGrp="1"/>
          </p:cNvSpPr>
          <p:nvPr>
            <p:ph type="ftr" sz="quarter" idx="11"/>
          </p:nvPr>
        </p:nvSpPr>
        <p:spPr/>
        <p:txBody>
          <a:bodyPr/>
          <a:lstStyle/>
          <a:p>
            <a:r>
              <a:rPr lang="en-ZA"/>
              <a:t>A place of excellence</a:t>
            </a:r>
            <a:endParaRPr lang="en-ZA"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226786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98B46-F0E9-45B6-8BCC-FFE278348957}" type="datetime1">
              <a:rPr lang="en-ZA" smtClean="0"/>
              <a:t>2018/08/16</a:t>
            </a:fld>
            <a:endParaRPr lang="en-ZA" dirty="0"/>
          </a:p>
        </p:txBody>
      </p:sp>
      <p:sp>
        <p:nvSpPr>
          <p:cNvPr id="6" name="Footer Placeholder 5"/>
          <p:cNvSpPr>
            <a:spLocks noGrp="1"/>
          </p:cNvSpPr>
          <p:nvPr>
            <p:ph type="ftr" sz="quarter" idx="11"/>
          </p:nvPr>
        </p:nvSpPr>
        <p:spPr/>
        <p:txBody>
          <a:bodyPr/>
          <a:lstStyle/>
          <a:p>
            <a:r>
              <a:rPr lang="en-ZA"/>
              <a:t>A place of excellence</a:t>
            </a:r>
            <a:endParaRPr lang="en-ZA"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206223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7251A5-8738-44D4-8789-CBD6CAAFE7DB}" type="datetime1">
              <a:rPr lang="en-ZA" smtClean="0"/>
              <a:t>2018/08/16</a:t>
            </a:fld>
            <a:endParaRPr lang="en-ZA" dirty="0"/>
          </a:p>
        </p:txBody>
      </p:sp>
      <p:sp>
        <p:nvSpPr>
          <p:cNvPr id="6" name="Footer Placeholder 5"/>
          <p:cNvSpPr>
            <a:spLocks noGrp="1"/>
          </p:cNvSpPr>
          <p:nvPr>
            <p:ph type="ftr" sz="quarter" idx="11"/>
          </p:nvPr>
        </p:nvSpPr>
        <p:spPr/>
        <p:txBody>
          <a:bodyPr/>
          <a:lstStyle/>
          <a:p>
            <a:r>
              <a:rPr lang="en-ZA"/>
              <a:t>A place of excellence</a:t>
            </a:r>
            <a:endParaRPr lang="en-ZA"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CCEA76-8A01-40C0-8D7B-E3D4CE8D9663}" type="slidenum">
              <a:rPr lang="en-ZA" smtClean="0"/>
              <a:t>‹#›</a:t>
            </a:fld>
            <a:endParaRPr lang="en-ZA" dirty="0"/>
          </a:p>
        </p:txBody>
      </p:sp>
    </p:spTree>
    <p:extLst>
      <p:ext uri="{BB962C8B-B14F-4D97-AF65-F5344CB8AC3E}">
        <p14:creationId xmlns:p14="http://schemas.microsoft.com/office/powerpoint/2010/main" val="239211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25EFCF3-8C23-4F9B-9490-7F9F1526CAF9}" type="datetime1">
              <a:rPr lang="en-ZA" smtClean="0"/>
              <a:t>2018/08/16</a:t>
            </a:fld>
            <a:endParaRPr lang="en-ZA"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ZA"/>
              <a:t>A place of excellence</a:t>
            </a:r>
            <a:endParaRPr lang="en-ZA"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CCCEA76-8A01-40C0-8D7B-E3D4CE8D9663}" type="slidenum">
              <a:rPr lang="en-ZA" smtClean="0"/>
              <a:t>‹#›</a:t>
            </a:fld>
            <a:endParaRPr lang="en-ZA" dirty="0"/>
          </a:p>
        </p:txBody>
      </p:sp>
    </p:spTree>
    <p:extLst>
      <p:ext uri="{BB962C8B-B14F-4D97-AF65-F5344CB8AC3E}">
        <p14:creationId xmlns:p14="http://schemas.microsoft.com/office/powerpoint/2010/main" val="38607109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C:\Users\dscholtz\Desktop\SIPDM\MFMA%20Circular%2077%20-%20Model%20SCM%20Policy%20for%20Infrastructure%20Procurement%20and%20Delivery%20Managemen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National%20Treasury%20Letter%20to%20the%20Auditor%20General%20South%20Africa.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435" y="2150311"/>
            <a:ext cx="9227551" cy="2387600"/>
          </a:xfrm>
        </p:spPr>
        <p:txBody>
          <a:bodyPr>
            <a:normAutofit fontScale="90000"/>
          </a:bodyPr>
          <a:lstStyle/>
          <a:p>
            <a:pPr algn="ctr"/>
            <a:r>
              <a:rPr lang="en-ZA" b="1" dirty="0">
                <a:solidFill>
                  <a:schemeClr val="tx1"/>
                </a:solidFill>
              </a:rPr>
              <a:t>Standard for Infrastructure Procurement and Delivery Management ( SIPDM)</a:t>
            </a:r>
            <a:br>
              <a:rPr lang="en-ZA" b="1" dirty="0"/>
            </a:br>
            <a:endParaRPr lang="en-ZA" b="1" dirty="0"/>
          </a:p>
        </p:txBody>
      </p:sp>
      <p:sp>
        <p:nvSpPr>
          <p:cNvPr id="3" name="Footer Placeholder 2"/>
          <p:cNvSpPr>
            <a:spLocks noGrp="1"/>
          </p:cNvSpPr>
          <p:nvPr>
            <p:ph type="ftr" sz="quarter" idx="11"/>
          </p:nvPr>
        </p:nvSpPr>
        <p:spPr/>
        <p:txBody>
          <a:bodyPr/>
          <a:lstStyle/>
          <a:p>
            <a:pPr algn="ctr"/>
            <a:r>
              <a:rPr lang="en-ZA" dirty="0"/>
              <a:t>Explore Endless Horizons</a:t>
            </a:r>
          </a:p>
        </p:txBody>
      </p:sp>
      <p:sp>
        <p:nvSpPr>
          <p:cNvPr id="4" name="TextBox 3"/>
          <p:cNvSpPr txBox="1"/>
          <p:nvPr/>
        </p:nvSpPr>
        <p:spPr>
          <a:xfrm>
            <a:off x="8763991" y="5866410"/>
            <a:ext cx="3088238" cy="461665"/>
          </a:xfrm>
          <a:prstGeom prst="rect">
            <a:avLst/>
          </a:prstGeom>
          <a:noFill/>
        </p:spPr>
        <p:txBody>
          <a:bodyPr wrap="square" rtlCol="0">
            <a:spAutoFit/>
          </a:bodyPr>
          <a:lstStyle/>
          <a:p>
            <a:r>
              <a:rPr lang="en-ZA" sz="1200" b="1" dirty="0"/>
              <a:t>Mossel Bay Municipality</a:t>
            </a:r>
          </a:p>
          <a:p>
            <a:r>
              <a:rPr lang="en-ZA" sz="1200" b="1" dirty="0"/>
              <a:t>Presented by Duane Scholtz</a:t>
            </a:r>
          </a:p>
        </p:txBody>
      </p:sp>
      <p:sp>
        <p:nvSpPr>
          <p:cNvPr id="7" name="AutoShape 3"/>
          <p:cNvSpPr>
            <a:spLocks noChangeAspect="1" noChangeArrowheads="1" noTextEdit="1"/>
          </p:cNvSpPr>
          <p:nvPr/>
        </p:nvSpPr>
        <p:spPr bwMode="auto">
          <a:xfrm>
            <a:off x="10006013" y="268288"/>
            <a:ext cx="184626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9212" y="236024"/>
            <a:ext cx="1643018" cy="1643018"/>
          </a:xfrm>
          <a:prstGeom prst="rect">
            <a:avLst/>
          </a:prstGeom>
        </p:spPr>
      </p:pic>
    </p:spTree>
    <p:extLst>
      <p:ext uri="{BB962C8B-B14F-4D97-AF65-F5344CB8AC3E}">
        <p14:creationId xmlns:p14="http://schemas.microsoft.com/office/powerpoint/2010/main" val="347769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F9CC-2DAB-43B1-9A12-4A0A7C78938F}"/>
              </a:ext>
            </a:extLst>
          </p:cNvPr>
          <p:cNvSpPr>
            <a:spLocks noGrp="1"/>
          </p:cNvSpPr>
          <p:nvPr>
            <p:ph type="title"/>
          </p:nvPr>
        </p:nvSpPr>
        <p:spPr>
          <a:xfrm>
            <a:off x="1633591" y="624110"/>
            <a:ext cx="8671389" cy="1280890"/>
          </a:xfrm>
        </p:spPr>
        <p:txBody>
          <a:bodyPr>
            <a:normAutofit/>
          </a:bodyPr>
          <a:lstStyle/>
          <a:p>
            <a:r>
              <a:rPr lang="en-ZA" b="1" dirty="0"/>
              <a:t>END OF STAGE DELIVERABLES</a:t>
            </a:r>
            <a:endParaRPr lang="en-ZA" dirty="0"/>
          </a:p>
        </p:txBody>
      </p:sp>
      <p:pic>
        <p:nvPicPr>
          <p:cNvPr id="3" name="Content Placeholder 2">
            <a:extLst>
              <a:ext uri="{FF2B5EF4-FFF2-40B4-BE49-F238E27FC236}">
                <a16:creationId xmlns:a16="http://schemas.microsoft.com/office/drawing/2014/main" id="{213B864C-8255-4EE8-B85F-3DE983AA4E99}"/>
              </a:ext>
            </a:extLst>
          </p:cNvPr>
          <p:cNvPicPr>
            <a:picLocks noGrp="1" noChangeAspect="1"/>
          </p:cNvPicPr>
          <p:nvPr>
            <p:ph idx="1"/>
          </p:nvPr>
        </p:nvPicPr>
        <p:blipFill>
          <a:blip r:embed="rId2"/>
          <a:stretch>
            <a:fillRect/>
          </a:stretch>
        </p:blipFill>
        <p:spPr>
          <a:xfrm>
            <a:off x="763571" y="1357460"/>
            <a:ext cx="10812543" cy="4901938"/>
          </a:xfrm>
          <a:prstGeom prst="rect">
            <a:avLst/>
          </a:prstGeom>
        </p:spPr>
      </p:pic>
      <p:sp>
        <p:nvSpPr>
          <p:cNvPr id="4" name="Footer Placeholder 3">
            <a:extLst>
              <a:ext uri="{FF2B5EF4-FFF2-40B4-BE49-F238E27FC236}">
                <a16:creationId xmlns:a16="http://schemas.microsoft.com/office/drawing/2014/main" id="{9F63B12E-D203-4E8B-80C4-3C7813F02DE5}"/>
              </a:ext>
            </a:extLst>
          </p:cNvPr>
          <p:cNvSpPr>
            <a:spLocks noGrp="1"/>
          </p:cNvSpPr>
          <p:nvPr>
            <p:ph type="ftr" sz="quarter" idx="11"/>
          </p:nvPr>
        </p:nvSpPr>
        <p:spPr/>
        <p:txBody>
          <a:bodyPr/>
          <a:lstStyle/>
          <a:p>
            <a:pPr algn="ctr"/>
            <a:r>
              <a:rPr lang="en-ZA" dirty="0"/>
              <a:t>Explore Endless Horizons</a:t>
            </a:r>
            <a:endParaRPr lang="en-ZA" i="1" dirty="0"/>
          </a:p>
        </p:txBody>
      </p:sp>
      <p:pic>
        <p:nvPicPr>
          <p:cNvPr id="5" name="Picture 4">
            <a:extLst>
              <a:ext uri="{FF2B5EF4-FFF2-40B4-BE49-F238E27FC236}">
                <a16:creationId xmlns:a16="http://schemas.microsoft.com/office/drawing/2014/main" id="{D4D06D09-CB08-4912-A6B3-69120B355422}"/>
              </a:ext>
            </a:extLst>
          </p:cNvPr>
          <p:cNvPicPr>
            <a:picLocks noChangeAspect="1"/>
          </p:cNvPicPr>
          <p:nvPr/>
        </p:nvPicPr>
        <p:blipFill>
          <a:blip r:embed="rId3"/>
          <a:stretch>
            <a:fillRect/>
          </a:stretch>
        </p:blipFill>
        <p:spPr>
          <a:xfrm>
            <a:off x="10067809" y="84840"/>
            <a:ext cx="1639966" cy="1471368"/>
          </a:xfrm>
          <a:prstGeom prst="rect">
            <a:avLst/>
          </a:prstGeom>
        </p:spPr>
      </p:pic>
    </p:spTree>
    <p:extLst>
      <p:ext uri="{BB962C8B-B14F-4D97-AF65-F5344CB8AC3E}">
        <p14:creationId xmlns:p14="http://schemas.microsoft.com/office/powerpoint/2010/main" val="264747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3" y="624110"/>
            <a:ext cx="9977470" cy="1280890"/>
          </a:xfrm>
        </p:spPr>
        <p:txBody>
          <a:bodyPr>
            <a:normAutofit/>
          </a:bodyPr>
          <a:lstStyle/>
          <a:p>
            <a:r>
              <a:rPr lang="en-ZA" b="1" dirty="0"/>
              <a:t>Control framework for planning, design and execution of infrastructure projects</a:t>
            </a:r>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6" name="Picture 5"/>
          <p:cNvPicPr>
            <a:picLocks noChangeAspect="1"/>
          </p:cNvPicPr>
          <p:nvPr/>
        </p:nvPicPr>
        <p:blipFill>
          <a:blip r:embed="rId2"/>
          <a:stretch>
            <a:fillRect/>
          </a:stretch>
        </p:blipFill>
        <p:spPr>
          <a:xfrm>
            <a:off x="10209211" y="132416"/>
            <a:ext cx="1639966" cy="1471368"/>
          </a:xfrm>
          <a:prstGeom prst="rect">
            <a:avLst/>
          </a:prstGeom>
        </p:spPr>
      </p:pic>
      <p:pic>
        <p:nvPicPr>
          <p:cNvPr id="5" name="Picture 4">
            <a:extLst>
              <a:ext uri="{FF2B5EF4-FFF2-40B4-BE49-F238E27FC236}">
                <a16:creationId xmlns:a16="http://schemas.microsoft.com/office/drawing/2014/main" id="{3BABC469-3A05-4B2F-A1B2-224A8763DB90}"/>
              </a:ext>
            </a:extLst>
          </p:cNvPr>
          <p:cNvPicPr>
            <a:picLocks noChangeAspect="1"/>
          </p:cNvPicPr>
          <p:nvPr/>
        </p:nvPicPr>
        <p:blipFill>
          <a:blip r:embed="rId3"/>
          <a:stretch>
            <a:fillRect/>
          </a:stretch>
        </p:blipFill>
        <p:spPr>
          <a:xfrm>
            <a:off x="554397" y="1906125"/>
            <a:ext cx="10651857" cy="4412245"/>
          </a:xfrm>
          <a:prstGeom prst="rect">
            <a:avLst/>
          </a:prstGeom>
        </p:spPr>
      </p:pic>
    </p:spTree>
    <p:extLst>
      <p:ext uri="{BB962C8B-B14F-4D97-AF65-F5344CB8AC3E}">
        <p14:creationId xmlns:p14="http://schemas.microsoft.com/office/powerpoint/2010/main" val="294464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3" y="624110"/>
            <a:ext cx="9977470" cy="1280890"/>
          </a:xfrm>
        </p:spPr>
        <p:txBody>
          <a:bodyPr>
            <a:normAutofit/>
          </a:bodyPr>
          <a:lstStyle/>
          <a:p>
            <a:r>
              <a:rPr lang="en-ZA" b="1" dirty="0"/>
              <a:t>Control framework for planning, design and execution of infrastructure projects</a:t>
            </a:r>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6" name="Picture 5"/>
          <p:cNvPicPr>
            <a:picLocks noChangeAspect="1"/>
          </p:cNvPicPr>
          <p:nvPr/>
        </p:nvPicPr>
        <p:blipFill>
          <a:blip r:embed="rId2"/>
          <a:stretch>
            <a:fillRect/>
          </a:stretch>
        </p:blipFill>
        <p:spPr>
          <a:xfrm>
            <a:off x="10209211" y="132416"/>
            <a:ext cx="1639966" cy="1471368"/>
          </a:xfrm>
          <a:prstGeom prst="rect">
            <a:avLst/>
          </a:prstGeom>
        </p:spPr>
      </p:pic>
      <p:pic>
        <p:nvPicPr>
          <p:cNvPr id="4" name="Picture 3">
            <a:extLst>
              <a:ext uri="{FF2B5EF4-FFF2-40B4-BE49-F238E27FC236}">
                <a16:creationId xmlns:a16="http://schemas.microsoft.com/office/drawing/2014/main" id="{AEF0A7F4-F53A-49EF-9907-D2A348F582C7}"/>
              </a:ext>
            </a:extLst>
          </p:cNvPr>
          <p:cNvPicPr>
            <a:picLocks noChangeAspect="1"/>
          </p:cNvPicPr>
          <p:nvPr/>
        </p:nvPicPr>
        <p:blipFill>
          <a:blip r:embed="rId3"/>
          <a:stretch>
            <a:fillRect/>
          </a:stretch>
        </p:blipFill>
        <p:spPr>
          <a:xfrm>
            <a:off x="1451728" y="2050766"/>
            <a:ext cx="10052885" cy="4010987"/>
          </a:xfrm>
          <a:prstGeom prst="rect">
            <a:avLst/>
          </a:prstGeom>
        </p:spPr>
      </p:pic>
    </p:spTree>
    <p:extLst>
      <p:ext uri="{BB962C8B-B14F-4D97-AF65-F5344CB8AC3E}">
        <p14:creationId xmlns:p14="http://schemas.microsoft.com/office/powerpoint/2010/main" val="107992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3" y="624110"/>
            <a:ext cx="9977470" cy="1280890"/>
          </a:xfrm>
        </p:spPr>
        <p:txBody>
          <a:bodyPr>
            <a:normAutofit/>
          </a:bodyPr>
          <a:lstStyle/>
          <a:p>
            <a:r>
              <a:rPr lang="en-ZA" b="1" dirty="0"/>
              <a:t>Control framework for planning, design and execution of infrastructure projects</a:t>
            </a:r>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6" name="Picture 5"/>
          <p:cNvPicPr>
            <a:picLocks noChangeAspect="1"/>
          </p:cNvPicPr>
          <p:nvPr/>
        </p:nvPicPr>
        <p:blipFill>
          <a:blip r:embed="rId2"/>
          <a:stretch>
            <a:fillRect/>
          </a:stretch>
        </p:blipFill>
        <p:spPr>
          <a:xfrm>
            <a:off x="10209211" y="132416"/>
            <a:ext cx="1639966" cy="1471368"/>
          </a:xfrm>
          <a:prstGeom prst="rect">
            <a:avLst/>
          </a:prstGeom>
        </p:spPr>
      </p:pic>
      <p:pic>
        <p:nvPicPr>
          <p:cNvPr id="5" name="Picture 4">
            <a:extLst>
              <a:ext uri="{FF2B5EF4-FFF2-40B4-BE49-F238E27FC236}">
                <a16:creationId xmlns:a16="http://schemas.microsoft.com/office/drawing/2014/main" id="{CE49361D-5E88-48E2-981F-C7063B904CDF}"/>
              </a:ext>
            </a:extLst>
          </p:cNvPr>
          <p:cNvPicPr>
            <a:picLocks noChangeAspect="1"/>
          </p:cNvPicPr>
          <p:nvPr/>
        </p:nvPicPr>
        <p:blipFill>
          <a:blip r:embed="rId3"/>
          <a:stretch>
            <a:fillRect/>
          </a:stretch>
        </p:blipFill>
        <p:spPr>
          <a:xfrm>
            <a:off x="1602769" y="1949850"/>
            <a:ext cx="9822093" cy="4070806"/>
          </a:xfrm>
          <a:prstGeom prst="rect">
            <a:avLst/>
          </a:prstGeom>
        </p:spPr>
      </p:pic>
    </p:spTree>
    <p:extLst>
      <p:ext uri="{BB962C8B-B14F-4D97-AF65-F5344CB8AC3E}">
        <p14:creationId xmlns:p14="http://schemas.microsoft.com/office/powerpoint/2010/main" val="29171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F9CC-2DAB-43B1-9A12-4A0A7C78938F}"/>
              </a:ext>
            </a:extLst>
          </p:cNvPr>
          <p:cNvSpPr>
            <a:spLocks noGrp="1"/>
          </p:cNvSpPr>
          <p:nvPr>
            <p:ph type="title"/>
          </p:nvPr>
        </p:nvSpPr>
        <p:spPr>
          <a:xfrm>
            <a:off x="1633591" y="624110"/>
            <a:ext cx="8671389" cy="1280890"/>
          </a:xfrm>
        </p:spPr>
        <p:txBody>
          <a:bodyPr>
            <a:normAutofit/>
          </a:bodyPr>
          <a:lstStyle/>
          <a:p>
            <a:r>
              <a:rPr lang="en-ZA" b="1" dirty="0"/>
              <a:t>Gateway review</a:t>
            </a:r>
            <a:endParaRPr lang="en-ZA" dirty="0"/>
          </a:p>
        </p:txBody>
      </p:sp>
      <p:pic>
        <p:nvPicPr>
          <p:cNvPr id="3" name="Content Placeholder 2">
            <a:extLst>
              <a:ext uri="{FF2B5EF4-FFF2-40B4-BE49-F238E27FC236}">
                <a16:creationId xmlns:a16="http://schemas.microsoft.com/office/drawing/2014/main" id="{B04F91AC-93E8-4EA3-B535-431327A48955}"/>
              </a:ext>
            </a:extLst>
          </p:cNvPr>
          <p:cNvPicPr>
            <a:picLocks noGrp="1" noChangeAspect="1"/>
          </p:cNvPicPr>
          <p:nvPr>
            <p:ph idx="1"/>
          </p:nvPr>
        </p:nvPicPr>
        <p:blipFill>
          <a:blip r:embed="rId2"/>
          <a:stretch>
            <a:fillRect/>
          </a:stretch>
        </p:blipFill>
        <p:spPr>
          <a:xfrm>
            <a:off x="795866" y="1405468"/>
            <a:ext cx="9135533" cy="4685110"/>
          </a:xfrm>
          <a:prstGeom prst="rect">
            <a:avLst/>
          </a:prstGeom>
        </p:spPr>
      </p:pic>
      <p:sp>
        <p:nvSpPr>
          <p:cNvPr id="4" name="Footer Placeholder 3">
            <a:extLst>
              <a:ext uri="{FF2B5EF4-FFF2-40B4-BE49-F238E27FC236}">
                <a16:creationId xmlns:a16="http://schemas.microsoft.com/office/drawing/2014/main" id="{9F63B12E-D203-4E8B-80C4-3C7813F02DE5}"/>
              </a:ext>
            </a:extLst>
          </p:cNvPr>
          <p:cNvSpPr>
            <a:spLocks noGrp="1"/>
          </p:cNvSpPr>
          <p:nvPr>
            <p:ph type="ftr" sz="quarter" idx="11"/>
          </p:nvPr>
        </p:nvSpPr>
        <p:spPr/>
        <p:txBody>
          <a:bodyPr/>
          <a:lstStyle/>
          <a:p>
            <a:pPr algn="ctr"/>
            <a:r>
              <a:rPr lang="en-ZA" dirty="0"/>
              <a:t>Explore Endless Horizons</a:t>
            </a:r>
            <a:endParaRPr lang="en-ZA" i="1" dirty="0"/>
          </a:p>
        </p:txBody>
      </p:sp>
      <p:pic>
        <p:nvPicPr>
          <p:cNvPr id="5" name="Picture 4">
            <a:extLst>
              <a:ext uri="{FF2B5EF4-FFF2-40B4-BE49-F238E27FC236}">
                <a16:creationId xmlns:a16="http://schemas.microsoft.com/office/drawing/2014/main" id="{D4D06D09-CB08-4912-A6B3-69120B355422}"/>
              </a:ext>
            </a:extLst>
          </p:cNvPr>
          <p:cNvPicPr>
            <a:picLocks noChangeAspect="1"/>
          </p:cNvPicPr>
          <p:nvPr/>
        </p:nvPicPr>
        <p:blipFill>
          <a:blip r:embed="rId3"/>
          <a:stretch>
            <a:fillRect/>
          </a:stretch>
        </p:blipFill>
        <p:spPr>
          <a:xfrm>
            <a:off x="10058382" y="433632"/>
            <a:ext cx="1639966" cy="1471368"/>
          </a:xfrm>
          <a:prstGeom prst="rect">
            <a:avLst/>
          </a:prstGeom>
        </p:spPr>
      </p:pic>
    </p:spTree>
    <p:extLst>
      <p:ext uri="{BB962C8B-B14F-4D97-AF65-F5344CB8AC3E}">
        <p14:creationId xmlns:p14="http://schemas.microsoft.com/office/powerpoint/2010/main" val="3139222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FRAMEWORK CONTRACTS</a:t>
            </a:r>
          </a:p>
        </p:txBody>
      </p:sp>
      <p:sp>
        <p:nvSpPr>
          <p:cNvPr id="5" name="Content Placeholder 4">
            <a:extLst>
              <a:ext uri="{FF2B5EF4-FFF2-40B4-BE49-F238E27FC236}">
                <a16:creationId xmlns:a16="http://schemas.microsoft.com/office/drawing/2014/main" id="{64BB1580-239C-45AF-BEB2-877C9D625DB5}"/>
              </a:ext>
            </a:extLst>
          </p:cNvPr>
          <p:cNvSpPr>
            <a:spLocks noGrp="1"/>
          </p:cNvSpPr>
          <p:nvPr>
            <p:ph idx="1"/>
          </p:nvPr>
        </p:nvSpPr>
        <p:spPr/>
        <p:txBody>
          <a:bodyPr/>
          <a:lstStyle/>
          <a:p>
            <a:pPr marL="0" indent="0">
              <a:buNone/>
            </a:pPr>
            <a:r>
              <a:rPr lang="en-ZA" b="1" dirty="0"/>
              <a:t>The Essence of a Framework Contract</a:t>
            </a:r>
          </a:p>
          <a:p>
            <a:pPr marL="0" indent="0">
              <a:buNone/>
            </a:pPr>
            <a:r>
              <a:rPr lang="en-ZA" b="1" i="1" dirty="0">
                <a:solidFill>
                  <a:srgbClr val="FF0000"/>
                </a:solidFill>
              </a:rPr>
              <a:t>A Framework Contract is designed to enable employers to invite tenders from contractors for the supply of goods, construction works or services to be provided on an ‘as required’ basis:</a:t>
            </a:r>
          </a:p>
          <a:p>
            <a:r>
              <a:rPr lang="en-ZA" dirty="0"/>
              <a:t>Over a set contract term ( from 2 to 5 years, usually 3 for construction);</a:t>
            </a:r>
          </a:p>
          <a:p>
            <a:r>
              <a:rPr lang="en-ZA" dirty="0"/>
              <a:t>By appointment of ONE OR MORE contractors (called Suppliers) under the framework;</a:t>
            </a:r>
          </a:p>
          <a:p>
            <a:r>
              <a:rPr lang="en-ZA" dirty="0"/>
              <a:t>Within a broadly defined scope of work for the Framework as a whole BUT WHICH IS NOT QUANTIFIED at tender stage, and</a:t>
            </a:r>
          </a:p>
          <a:p>
            <a:r>
              <a:rPr lang="en-ZA" dirty="0"/>
              <a:t>Without guaranteeing any quantum of goods, works or services. </a:t>
            </a:r>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7" name="Picture 6"/>
          <p:cNvPicPr>
            <a:picLocks noChangeAspect="1"/>
          </p:cNvPicPr>
          <p:nvPr/>
        </p:nvPicPr>
        <p:blipFill>
          <a:blip r:embed="rId2"/>
          <a:stretch>
            <a:fillRect/>
          </a:stretch>
        </p:blipFill>
        <p:spPr>
          <a:xfrm>
            <a:off x="10209211" y="132416"/>
            <a:ext cx="1639966" cy="1639966"/>
          </a:xfrm>
          <a:prstGeom prst="rect">
            <a:avLst/>
          </a:prstGeom>
        </p:spPr>
      </p:pic>
    </p:spTree>
    <p:extLst>
      <p:ext uri="{BB962C8B-B14F-4D97-AF65-F5344CB8AC3E}">
        <p14:creationId xmlns:p14="http://schemas.microsoft.com/office/powerpoint/2010/main" val="102628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FRAMEWORK CONTRACTS</a:t>
            </a:r>
          </a:p>
        </p:txBody>
      </p:sp>
      <p:sp>
        <p:nvSpPr>
          <p:cNvPr id="5" name="Content Placeholder 4">
            <a:extLst>
              <a:ext uri="{FF2B5EF4-FFF2-40B4-BE49-F238E27FC236}">
                <a16:creationId xmlns:a16="http://schemas.microsoft.com/office/drawing/2014/main" id="{64BB1580-239C-45AF-BEB2-877C9D625DB5}"/>
              </a:ext>
            </a:extLst>
          </p:cNvPr>
          <p:cNvSpPr>
            <a:spLocks noGrp="1"/>
          </p:cNvSpPr>
          <p:nvPr>
            <p:ph idx="1"/>
          </p:nvPr>
        </p:nvSpPr>
        <p:spPr/>
        <p:txBody>
          <a:bodyPr/>
          <a:lstStyle/>
          <a:p>
            <a:pPr marL="0" indent="0">
              <a:buNone/>
            </a:pPr>
            <a:r>
              <a:rPr lang="en-ZA" dirty="0"/>
              <a:t>The Advantages of a Framework Contract</a:t>
            </a:r>
          </a:p>
          <a:p>
            <a:r>
              <a:rPr lang="en-ZA" dirty="0"/>
              <a:t>Once in place, FC’s can reduce the turnaround time of tender procurement.</a:t>
            </a:r>
          </a:p>
          <a:p>
            <a:r>
              <a:rPr lang="en-ZA" dirty="0"/>
              <a:t>FC’s provide a stable environment and supply of contractors (Suppliers) available to execute works over the contract term.</a:t>
            </a:r>
          </a:p>
          <a:p>
            <a:endParaRPr lang="en-ZA" dirty="0"/>
          </a:p>
          <a:p>
            <a:pPr marL="0" indent="0">
              <a:buNone/>
            </a:pPr>
            <a:endParaRPr lang="en-ZA" dirty="0"/>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7" name="Picture 6"/>
          <p:cNvPicPr>
            <a:picLocks noChangeAspect="1"/>
          </p:cNvPicPr>
          <p:nvPr/>
        </p:nvPicPr>
        <p:blipFill>
          <a:blip r:embed="rId2"/>
          <a:stretch>
            <a:fillRect/>
          </a:stretch>
        </p:blipFill>
        <p:spPr>
          <a:xfrm>
            <a:off x="10209211" y="132416"/>
            <a:ext cx="1639966" cy="1639966"/>
          </a:xfrm>
          <a:prstGeom prst="rect">
            <a:avLst/>
          </a:prstGeom>
        </p:spPr>
      </p:pic>
    </p:spTree>
    <p:extLst>
      <p:ext uri="{BB962C8B-B14F-4D97-AF65-F5344CB8AC3E}">
        <p14:creationId xmlns:p14="http://schemas.microsoft.com/office/powerpoint/2010/main" val="4174230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FRAMEWORK CONTRACTS</a:t>
            </a:r>
          </a:p>
        </p:txBody>
      </p:sp>
      <p:sp>
        <p:nvSpPr>
          <p:cNvPr id="5" name="Content Placeholder 4">
            <a:extLst>
              <a:ext uri="{FF2B5EF4-FFF2-40B4-BE49-F238E27FC236}">
                <a16:creationId xmlns:a16="http://schemas.microsoft.com/office/drawing/2014/main" id="{64BB1580-239C-45AF-BEB2-877C9D625DB5}"/>
              </a:ext>
            </a:extLst>
          </p:cNvPr>
          <p:cNvSpPr>
            <a:spLocks noGrp="1"/>
          </p:cNvSpPr>
          <p:nvPr>
            <p:ph idx="1"/>
          </p:nvPr>
        </p:nvSpPr>
        <p:spPr/>
        <p:txBody>
          <a:bodyPr>
            <a:normAutofit/>
          </a:bodyPr>
          <a:lstStyle/>
          <a:p>
            <a:pPr marL="0" indent="0">
              <a:buNone/>
            </a:pPr>
            <a:r>
              <a:rPr lang="en-ZA" dirty="0"/>
              <a:t>Framework Contract are limited by:</a:t>
            </a:r>
          </a:p>
          <a:p>
            <a:r>
              <a:rPr lang="en-ZA" dirty="0"/>
              <a:t>The scope of work envisaged by Framework;</a:t>
            </a:r>
          </a:p>
          <a:p>
            <a:r>
              <a:rPr lang="en-ZA" dirty="0"/>
              <a:t>The geographical region in which the Framework </a:t>
            </a:r>
            <a:r>
              <a:rPr lang="en-ZA" dirty="0" err="1"/>
              <a:t>opeates</a:t>
            </a:r>
            <a:r>
              <a:rPr lang="en-ZA" dirty="0"/>
              <a:t>;</a:t>
            </a:r>
          </a:p>
          <a:p>
            <a:r>
              <a:rPr lang="en-ZA" dirty="0"/>
              <a:t>The contractors’ grading and monetary value of work envisaged.</a:t>
            </a:r>
          </a:p>
          <a:p>
            <a:endParaRPr lang="en-ZA" dirty="0"/>
          </a:p>
          <a:p>
            <a:pPr marL="0" indent="0">
              <a:buNone/>
            </a:pPr>
            <a:r>
              <a:rPr lang="en-ZA" b="1" dirty="0"/>
              <a:t>IMPORTANT:</a:t>
            </a:r>
          </a:p>
          <a:p>
            <a:pPr marL="0" indent="0">
              <a:buNone/>
            </a:pPr>
            <a:r>
              <a:rPr lang="en-ZA" b="1" dirty="0"/>
              <a:t>FC”s are not set to make the current system of general open bidding redundant</a:t>
            </a:r>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7" name="Picture 6"/>
          <p:cNvPicPr>
            <a:picLocks noChangeAspect="1"/>
          </p:cNvPicPr>
          <p:nvPr/>
        </p:nvPicPr>
        <p:blipFill>
          <a:blip r:embed="rId2"/>
          <a:stretch>
            <a:fillRect/>
          </a:stretch>
        </p:blipFill>
        <p:spPr>
          <a:xfrm>
            <a:off x="10209211" y="132416"/>
            <a:ext cx="1639966" cy="1639966"/>
          </a:xfrm>
          <a:prstGeom prst="rect">
            <a:avLst/>
          </a:prstGeom>
        </p:spPr>
      </p:pic>
    </p:spTree>
    <p:extLst>
      <p:ext uri="{BB962C8B-B14F-4D97-AF65-F5344CB8AC3E}">
        <p14:creationId xmlns:p14="http://schemas.microsoft.com/office/powerpoint/2010/main" val="52291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FRAMEWORK CONTRACTS</a:t>
            </a:r>
          </a:p>
        </p:txBody>
      </p:sp>
      <p:sp>
        <p:nvSpPr>
          <p:cNvPr id="5" name="Content Placeholder 4">
            <a:extLst>
              <a:ext uri="{FF2B5EF4-FFF2-40B4-BE49-F238E27FC236}">
                <a16:creationId xmlns:a16="http://schemas.microsoft.com/office/drawing/2014/main" id="{64BB1580-239C-45AF-BEB2-877C9D625DB5}"/>
              </a:ext>
            </a:extLst>
          </p:cNvPr>
          <p:cNvSpPr>
            <a:spLocks noGrp="1"/>
          </p:cNvSpPr>
          <p:nvPr>
            <p:ph idx="1"/>
          </p:nvPr>
        </p:nvSpPr>
        <p:spPr/>
        <p:txBody>
          <a:bodyPr>
            <a:normAutofit fontScale="92500" lnSpcReduction="20000"/>
          </a:bodyPr>
          <a:lstStyle/>
          <a:p>
            <a:pPr marL="0" indent="0">
              <a:buNone/>
            </a:pPr>
            <a:r>
              <a:rPr lang="en-ZA" b="1" dirty="0"/>
              <a:t>How a framework contract is implemented</a:t>
            </a:r>
          </a:p>
          <a:p>
            <a:pPr marL="0" indent="0">
              <a:buNone/>
            </a:pPr>
            <a:r>
              <a:rPr lang="en-ZA" dirty="0"/>
              <a:t>A Framework Contract:</a:t>
            </a:r>
          </a:p>
          <a:p>
            <a:r>
              <a:rPr lang="en-ZA" dirty="0"/>
              <a:t>Is secured by means of OPEN COMPETITIVE BIDDING like any other tender;</a:t>
            </a:r>
          </a:p>
          <a:p>
            <a:r>
              <a:rPr lang="en-ZA" dirty="0"/>
              <a:t>Comes in the form of a tender document;</a:t>
            </a:r>
          </a:p>
          <a:p>
            <a:r>
              <a:rPr lang="en-ZA" dirty="0"/>
              <a:t>Enables procurement over a set contract term of ONE or MORE contractors (Framework Suppliers) who can be called to perform construction works or services;</a:t>
            </a:r>
          </a:p>
          <a:p>
            <a:r>
              <a:rPr lang="en-ZA" dirty="0"/>
              <a:t>Enables the Employer to request delivery construction works and services in the form of WORK PACKAGES to selected appointed suppliers in the Framework without having to go to the open market (tender) every time works is required which is covered by scope of framework;</a:t>
            </a:r>
          </a:p>
          <a:p>
            <a:r>
              <a:rPr lang="en-ZA" dirty="0"/>
              <a:t>Uses the rates and prices provided by tenderers at this Framework tender stage as the quotation information upon which all quotes for work packages will be based during the set contract term.</a:t>
            </a:r>
          </a:p>
          <a:p>
            <a:endParaRPr lang="en-ZA" b="1" dirty="0"/>
          </a:p>
          <a:p>
            <a:endParaRPr lang="en-ZA" dirty="0"/>
          </a:p>
          <a:p>
            <a:endParaRPr lang="en-ZA" dirty="0"/>
          </a:p>
          <a:p>
            <a:pPr marL="0" indent="0">
              <a:buNone/>
            </a:pPr>
            <a:endParaRPr lang="en-ZA" dirty="0"/>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7" name="Picture 6"/>
          <p:cNvPicPr>
            <a:picLocks noChangeAspect="1"/>
          </p:cNvPicPr>
          <p:nvPr/>
        </p:nvPicPr>
        <p:blipFill>
          <a:blip r:embed="rId2"/>
          <a:stretch>
            <a:fillRect/>
          </a:stretch>
        </p:blipFill>
        <p:spPr>
          <a:xfrm>
            <a:off x="10209211" y="132416"/>
            <a:ext cx="1639966" cy="1639966"/>
          </a:xfrm>
          <a:prstGeom prst="rect">
            <a:avLst/>
          </a:prstGeom>
        </p:spPr>
      </p:pic>
    </p:spTree>
    <p:extLst>
      <p:ext uri="{BB962C8B-B14F-4D97-AF65-F5344CB8AC3E}">
        <p14:creationId xmlns:p14="http://schemas.microsoft.com/office/powerpoint/2010/main" val="127014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FRAMEWORK CONTRACTS</a:t>
            </a:r>
          </a:p>
        </p:txBody>
      </p:sp>
      <p:sp>
        <p:nvSpPr>
          <p:cNvPr id="5" name="Content Placeholder 4">
            <a:extLst>
              <a:ext uri="{FF2B5EF4-FFF2-40B4-BE49-F238E27FC236}">
                <a16:creationId xmlns:a16="http://schemas.microsoft.com/office/drawing/2014/main" id="{64BB1580-239C-45AF-BEB2-877C9D625DB5}"/>
              </a:ext>
            </a:extLst>
          </p:cNvPr>
          <p:cNvSpPr>
            <a:spLocks noGrp="1"/>
          </p:cNvSpPr>
          <p:nvPr>
            <p:ph idx="1"/>
          </p:nvPr>
        </p:nvSpPr>
        <p:spPr/>
        <p:txBody>
          <a:bodyPr>
            <a:normAutofit/>
          </a:bodyPr>
          <a:lstStyle/>
          <a:p>
            <a:pPr marL="0" indent="0">
              <a:buNone/>
            </a:pPr>
            <a:r>
              <a:rPr lang="en-ZA" b="1" dirty="0"/>
              <a:t>How a framework contract is implemented (continued)</a:t>
            </a:r>
          </a:p>
          <a:p>
            <a:pPr marL="0" indent="0">
              <a:buNone/>
            </a:pPr>
            <a:r>
              <a:rPr lang="en-ZA" dirty="0"/>
              <a:t>A Framework Contract:</a:t>
            </a:r>
          </a:p>
          <a:p>
            <a:r>
              <a:rPr lang="en-ZA" b="1" dirty="0"/>
              <a:t>Is generally for experiences and skilled contractors and not suited for engagement with </a:t>
            </a:r>
            <a:r>
              <a:rPr lang="en-ZA" b="1" dirty="0" err="1"/>
              <a:t>startup</a:t>
            </a:r>
            <a:r>
              <a:rPr lang="en-ZA" b="1" dirty="0"/>
              <a:t> contractors;</a:t>
            </a:r>
          </a:p>
          <a:p>
            <a:r>
              <a:rPr lang="en-ZA" b="1" dirty="0"/>
              <a:t>Usually does not cater for contractors with a CIDB grading below 3;</a:t>
            </a:r>
          </a:p>
          <a:p>
            <a:r>
              <a:rPr lang="en-ZA" b="1" dirty="0"/>
              <a:t>Is managed through regular meetings ((Framework Core Management Group) between Employer  and Framework Suppliers;</a:t>
            </a:r>
          </a:p>
          <a:p>
            <a:r>
              <a:rPr lang="en-ZA" b="1" dirty="0"/>
              <a:t>Is managed ‘openly’ </a:t>
            </a:r>
            <a:r>
              <a:rPr lang="en-ZA" b="1" dirty="0" err="1"/>
              <a:t>i.e</a:t>
            </a:r>
            <a:r>
              <a:rPr lang="en-ZA" b="1" dirty="0"/>
              <a:t> with complete transparency as to who gets what , and how much.</a:t>
            </a:r>
          </a:p>
          <a:p>
            <a:endParaRPr lang="en-ZA" dirty="0"/>
          </a:p>
          <a:p>
            <a:endParaRPr lang="en-ZA" dirty="0"/>
          </a:p>
          <a:p>
            <a:pPr marL="0" indent="0">
              <a:buNone/>
            </a:pPr>
            <a:endParaRPr lang="en-ZA" dirty="0"/>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7" name="Picture 6"/>
          <p:cNvPicPr>
            <a:picLocks noChangeAspect="1"/>
          </p:cNvPicPr>
          <p:nvPr/>
        </p:nvPicPr>
        <p:blipFill>
          <a:blip r:embed="rId2"/>
          <a:stretch>
            <a:fillRect/>
          </a:stretch>
        </p:blipFill>
        <p:spPr>
          <a:xfrm>
            <a:off x="10209211" y="132416"/>
            <a:ext cx="1639966" cy="1639966"/>
          </a:xfrm>
          <a:prstGeom prst="rect">
            <a:avLst/>
          </a:prstGeom>
        </p:spPr>
      </p:pic>
    </p:spTree>
    <p:extLst>
      <p:ext uri="{BB962C8B-B14F-4D97-AF65-F5344CB8AC3E}">
        <p14:creationId xmlns:p14="http://schemas.microsoft.com/office/powerpoint/2010/main" val="123498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Content </a:t>
            </a:r>
          </a:p>
        </p:txBody>
      </p:sp>
      <p:sp>
        <p:nvSpPr>
          <p:cNvPr id="3" name="Subtitle 2"/>
          <p:cNvSpPr>
            <a:spLocks noGrp="1"/>
          </p:cNvSpPr>
          <p:nvPr>
            <p:ph idx="1"/>
          </p:nvPr>
        </p:nvSpPr>
        <p:spPr>
          <a:xfrm>
            <a:off x="838200" y="1825624"/>
            <a:ext cx="10657114" cy="4622067"/>
          </a:xfrm>
        </p:spPr>
        <p:txBody>
          <a:bodyPr>
            <a:normAutofit/>
          </a:bodyPr>
          <a:lstStyle/>
          <a:p>
            <a:pPr marL="514350" indent="-514350">
              <a:buFont typeface="+mj-lt"/>
              <a:buAutoNum type="arabicPeriod"/>
            </a:pPr>
            <a:r>
              <a:rPr lang="en-ZA" sz="2000" b="1" dirty="0">
                <a:solidFill>
                  <a:schemeClr val="tx1"/>
                </a:solidFill>
              </a:rPr>
              <a:t>Background and Purpose</a:t>
            </a:r>
          </a:p>
          <a:p>
            <a:pPr marL="514350" indent="-514350">
              <a:buFont typeface="+mj-lt"/>
              <a:buAutoNum type="arabicPeriod"/>
            </a:pPr>
            <a:r>
              <a:rPr lang="en-ZA" sz="2000" b="1" dirty="0">
                <a:solidFill>
                  <a:schemeClr val="tx1"/>
                </a:solidFill>
              </a:rPr>
              <a:t>Standard for Infrastructure Procurement and Delivery Management</a:t>
            </a:r>
          </a:p>
          <a:p>
            <a:pPr marL="514350" indent="-514350">
              <a:buFont typeface="+mj-lt"/>
              <a:buAutoNum type="arabicPeriod"/>
            </a:pPr>
            <a:r>
              <a:rPr lang="en-ZA" sz="2000" b="1" dirty="0">
                <a:solidFill>
                  <a:schemeClr val="tx1"/>
                </a:solidFill>
              </a:rPr>
              <a:t>Gateway Concept</a:t>
            </a:r>
          </a:p>
          <a:p>
            <a:pPr marL="514350" indent="-514350">
              <a:buFont typeface="+mj-lt"/>
              <a:buAutoNum type="arabicPeriod"/>
            </a:pPr>
            <a:r>
              <a:rPr lang="en-ZA" sz="2000" b="1" dirty="0">
                <a:solidFill>
                  <a:schemeClr val="tx1"/>
                </a:solidFill>
              </a:rPr>
              <a:t>End-Of Stage Deliverables</a:t>
            </a:r>
          </a:p>
          <a:p>
            <a:pPr marL="514350" indent="-514350">
              <a:buFont typeface="+mj-lt"/>
              <a:buAutoNum type="arabicPeriod"/>
            </a:pPr>
            <a:r>
              <a:rPr lang="en-ZA" sz="2000" b="1" dirty="0">
                <a:solidFill>
                  <a:schemeClr val="tx1"/>
                </a:solidFill>
              </a:rPr>
              <a:t>Gateway review</a:t>
            </a:r>
          </a:p>
          <a:p>
            <a:pPr marL="514350" indent="-514350">
              <a:buFont typeface="+mj-lt"/>
              <a:buAutoNum type="arabicPeriod"/>
            </a:pPr>
            <a:r>
              <a:rPr lang="en-ZA" sz="2000" b="1" dirty="0">
                <a:solidFill>
                  <a:schemeClr val="tx1"/>
                </a:solidFill>
              </a:rPr>
              <a:t>Framework Contracts</a:t>
            </a:r>
          </a:p>
          <a:p>
            <a:pPr marL="514350" indent="-514350">
              <a:buFont typeface="+mj-lt"/>
              <a:buAutoNum type="arabicPeriod"/>
            </a:pPr>
            <a:r>
              <a:rPr lang="en-ZA" sz="2000" b="1" dirty="0">
                <a:solidFill>
                  <a:schemeClr val="tx1"/>
                </a:solidFill>
              </a:rPr>
              <a:t>Key considerations of SIPDM policy of Municipalities</a:t>
            </a:r>
          </a:p>
          <a:p>
            <a:pPr marL="0" indent="0">
              <a:buNone/>
            </a:pPr>
            <a:endParaRPr lang="en-ZA" sz="2800" b="1" dirty="0"/>
          </a:p>
          <a:p>
            <a:endParaRPr lang="en-ZA" b="1" dirty="0"/>
          </a:p>
          <a:p>
            <a:pPr marL="0" indent="0">
              <a:buNone/>
            </a:pPr>
            <a:endParaRPr lang="en-ZA" sz="2800" b="1" dirty="0"/>
          </a:p>
          <a:p>
            <a:pPr marL="0" indent="0">
              <a:buNone/>
            </a:pPr>
            <a:endParaRPr lang="en-ZA" sz="2800" b="1" dirty="0"/>
          </a:p>
        </p:txBody>
      </p:sp>
      <p:pic>
        <p:nvPicPr>
          <p:cNvPr id="6" name="Picture 5"/>
          <p:cNvPicPr>
            <a:picLocks noChangeAspect="1"/>
          </p:cNvPicPr>
          <p:nvPr/>
        </p:nvPicPr>
        <p:blipFill>
          <a:blip r:embed="rId2"/>
          <a:stretch>
            <a:fillRect/>
          </a:stretch>
        </p:blipFill>
        <p:spPr>
          <a:xfrm>
            <a:off x="10209211" y="132416"/>
            <a:ext cx="1639966" cy="1639966"/>
          </a:xfrm>
          <a:prstGeom prst="rect">
            <a:avLst/>
          </a:prstGeom>
        </p:spPr>
      </p:pic>
      <p:sp>
        <p:nvSpPr>
          <p:cNvPr id="7" name="Footer Placeholder 2"/>
          <p:cNvSpPr txBox="1">
            <a:spLocks/>
          </p:cNvSpPr>
          <p:nvPr/>
        </p:nvSpPr>
        <p:spPr>
          <a:xfrm>
            <a:off x="2741612" y="6288208"/>
            <a:ext cx="761999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Explore Endless Horizons</a:t>
            </a:r>
          </a:p>
        </p:txBody>
      </p:sp>
    </p:spTree>
    <p:extLst>
      <p:ext uri="{BB962C8B-B14F-4D97-AF65-F5344CB8AC3E}">
        <p14:creationId xmlns:p14="http://schemas.microsoft.com/office/powerpoint/2010/main" val="3675210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FE5D-0388-47EA-8BD2-116803C5E8B6}"/>
              </a:ext>
            </a:extLst>
          </p:cNvPr>
          <p:cNvSpPr>
            <a:spLocks noGrp="1"/>
          </p:cNvSpPr>
          <p:nvPr>
            <p:ph type="title"/>
          </p:nvPr>
        </p:nvSpPr>
        <p:spPr>
          <a:xfrm>
            <a:off x="1630837" y="624110"/>
            <a:ext cx="8936611" cy="1160077"/>
          </a:xfrm>
        </p:spPr>
        <p:txBody>
          <a:bodyPr>
            <a:normAutofit fontScale="90000"/>
          </a:bodyPr>
          <a:lstStyle/>
          <a:p>
            <a:r>
              <a:rPr lang="en-ZA" b="1" dirty="0"/>
              <a:t>Procurement activities and gates associated with the issuing of an order in terms of a framework agreement</a:t>
            </a:r>
          </a:p>
        </p:txBody>
      </p:sp>
      <p:pic>
        <p:nvPicPr>
          <p:cNvPr id="5" name="Content Placeholder 4">
            <a:extLst>
              <a:ext uri="{FF2B5EF4-FFF2-40B4-BE49-F238E27FC236}">
                <a16:creationId xmlns:a16="http://schemas.microsoft.com/office/drawing/2014/main" id="{F4C9C133-20EC-4542-95BF-2222FBF22BD5}"/>
              </a:ext>
            </a:extLst>
          </p:cNvPr>
          <p:cNvPicPr>
            <a:picLocks noGrp="1" noChangeAspect="1"/>
          </p:cNvPicPr>
          <p:nvPr>
            <p:ph idx="1"/>
          </p:nvPr>
        </p:nvPicPr>
        <p:blipFill>
          <a:blip r:embed="rId2"/>
          <a:stretch>
            <a:fillRect/>
          </a:stretch>
        </p:blipFill>
        <p:spPr>
          <a:xfrm>
            <a:off x="1630837" y="2149312"/>
            <a:ext cx="9568206" cy="3986496"/>
          </a:xfrm>
          <a:prstGeom prst="rect">
            <a:avLst/>
          </a:prstGeom>
        </p:spPr>
      </p:pic>
      <p:sp>
        <p:nvSpPr>
          <p:cNvPr id="4" name="Footer Placeholder 3">
            <a:extLst>
              <a:ext uri="{FF2B5EF4-FFF2-40B4-BE49-F238E27FC236}">
                <a16:creationId xmlns:a16="http://schemas.microsoft.com/office/drawing/2014/main" id="{780FF5F2-13A5-4CBD-A1F7-AD68A6336496}"/>
              </a:ext>
            </a:extLst>
          </p:cNvPr>
          <p:cNvSpPr>
            <a:spLocks noGrp="1"/>
          </p:cNvSpPr>
          <p:nvPr>
            <p:ph type="ftr" sz="quarter" idx="11"/>
          </p:nvPr>
        </p:nvSpPr>
        <p:spPr/>
        <p:txBody>
          <a:bodyPr/>
          <a:lstStyle/>
          <a:p>
            <a:pPr algn="ctr"/>
            <a:r>
              <a:rPr lang="en-ZA" dirty="0"/>
              <a:t>Explore Endless Horizons</a:t>
            </a:r>
            <a:endParaRPr lang="en-ZA" i="1" dirty="0"/>
          </a:p>
        </p:txBody>
      </p:sp>
      <p:pic>
        <p:nvPicPr>
          <p:cNvPr id="6" name="Picture 5">
            <a:extLst>
              <a:ext uri="{FF2B5EF4-FFF2-40B4-BE49-F238E27FC236}">
                <a16:creationId xmlns:a16="http://schemas.microsoft.com/office/drawing/2014/main" id="{85A8EA39-3CC7-41A9-81DF-7E635923167C}"/>
              </a:ext>
            </a:extLst>
          </p:cNvPr>
          <p:cNvPicPr>
            <a:picLocks noChangeAspect="1"/>
          </p:cNvPicPr>
          <p:nvPr/>
        </p:nvPicPr>
        <p:blipFill>
          <a:blip r:embed="rId3"/>
          <a:stretch>
            <a:fillRect/>
          </a:stretch>
        </p:blipFill>
        <p:spPr>
          <a:xfrm>
            <a:off x="10379060" y="144221"/>
            <a:ext cx="1639966" cy="1639966"/>
          </a:xfrm>
          <a:prstGeom prst="rect">
            <a:avLst/>
          </a:prstGeom>
        </p:spPr>
      </p:pic>
    </p:spTree>
    <p:extLst>
      <p:ext uri="{BB962C8B-B14F-4D97-AF65-F5344CB8AC3E}">
        <p14:creationId xmlns:p14="http://schemas.microsoft.com/office/powerpoint/2010/main" val="132546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FRAMEWORK CONTRACTS ALIGNED WITH SIPDM</a:t>
            </a:r>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7" name="Picture 6"/>
          <p:cNvPicPr>
            <a:picLocks noChangeAspect="1"/>
          </p:cNvPicPr>
          <p:nvPr/>
        </p:nvPicPr>
        <p:blipFill>
          <a:blip r:embed="rId2"/>
          <a:stretch>
            <a:fillRect/>
          </a:stretch>
        </p:blipFill>
        <p:spPr>
          <a:xfrm>
            <a:off x="10209211" y="132416"/>
            <a:ext cx="1639966" cy="1639966"/>
          </a:xfrm>
          <a:prstGeom prst="rect">
            <a:avLst/>
          </a:prstGeom>
        </p:spPr>
      </p:pic>
      <p:pic>
        <p:nvPicPr>
          <p:cNvPr id="4" name="Picture 3">
            <a:extLst>
              <a:ext uri="{FF2B5EF4-FFF2-40B4-BE49-F238E27FC236}">
                <a16:creationId xmlns:a16="http://schemas.microsoft.com/office/drawing/2014/main" id="{9126557D-C76C-4C84-A2D9-884A99303FE8}"/>
              </a:ext>
            </a:extLst>
          </p:cNvPr>
          <p:cNvPicPr>
            <a:picLocks noChangeAspect="1"/>
          </p:cNvPicPr>
          <p:nvPr/>
        </p:nvPicPr>
        <p:blipFill>
          <a:blip r:embed="rId3"/>
          <a:stretch>
            <a:fillRect/>
          </a:stretch>
        </p:blipFill>
        <p:spPr>
          <a:xfrm>
            <a:off x="846666" y="1772381"/>
            <a:ext cx="10657945" cy="4467551"/>
          </a:xfrm>
          <a:prstGeom prst="rect">
            <a:avLst/>
          </a:prstGeom>
        </p:spPr>
      </p:pic>
    </p:spTree>
    <p:extLst>
      <p:ext uri="{BB962C8B-B14F-4D97-AF65-F5344CB8AC3E}">
        <p14:creationId xmlns:p14="http://schemas.microsoft.com/office/powerpoint/2010/main" val="1498205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7727942" cy="1280890"/>
          </a:xfrm>
        </p:spPr>
        <p:txBody>
          <a:bodyPr>
            <a:normAutofit/>
          </a:bodyPr>
          <a:lstStyle/>
          <a:p>
            <a:r>
              <a:rPr lang="en-ZA" b="1" dirty="0"/>
              <a:t>FRAMEWORK CONTRACTS ALIGNED WITH SIPDM</a:t>
            </a:r>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7" name="Picture 6"/>
          <p:cNvPicPr>
            <a:picLocks noChangeAspect="1"/>
          </p:cNvPicPr>
          <p:nvPr/>
        </p:nvPicPr>
        <p:blipFill>
          <a:blip r:embed="rId2"/>
          <a:stretch>
            <a:fillRect/>
          </a:stretch>
        </p:blipFill>
        <p:spPr>
          <a:xfrm>
            <a:off x="10209211" y="132416"/>
            <a:ext cx="1639966" cy="1639966"/>
          </a:xfrm>
          <a:prstGeom prst="rect">
            <a:avLst/>
          </a:prstGeom>
        </p:spPr>
      </p:pic>
      <p:pic>
        <p:nvPicPr>
          <p:cNvPr id="5" name="Picture 4">
            <a:extLst>
              <a:ext uri="{FF2B5EF4-FFF2-40B4-BE49-F238E27FC236}">
                <a16:creationId xmlns:a16="http://schemas.microsoft.com/office/drawing/2014/main" id="{3A616772-D3C9-4A85-B205-F481AB2E75E9}"/>
              </a:ext>
            </a:extLst>
          </p:cNvPr>
          <p:cNvPicPr>
            <a:picLocks noChangeAspect="1"/>
          </p:cNvPicPr>
          <p:nvPr/>
        </p:nvPicPr>
        <p:blipFill>
          <a:blip r:embed="rId3"/>
          <a:stretch>
            <a:fillRect/>
          </a:stretch>
        </p:blipFill>
        <p:spPr>
          <a:xfrm>
            <a:off x="718608" y="1905000"/>
            <a:ext cx="10981267" cy="4326467"/>
          </a:xfrm>
          <a:prstGeom prst="rect">
            <a:avLst/>
          </a:prstGeom>
        </p:spPr>
      </p:pic>
    </p:spTree>
    <p:extLst>
      <p:ext uri="{BB962C8B-B14F-4D97-AF65-F5344CB8AC3E}">
        <p14:creationId xmlns:p14="http://schemas.microsoft.com/office/powerpoint/2010/main" val="376031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867" y="624110"/>
            <a:ext cx="9819745" cy="1280890"/>
          </a:xfrm>
        </p:spPr>
        <p:txBody>
          <a:bodyPr>
            <a:normAutofit/>
          </a:bodyPr>
          <a:lstStyle/>
          <a:p>
            <a:r>
              <a:rPr lang="en-ZA" b="1" dirty="0"/>
              <a:t>Key considerations to SIPDM policy of Municipalities</a:t>
            </a:r>
          </a:p>
        </p:txBody>
      </p:sp>
      <p:sp>
        <p:nvSpPr>
          <p:cNvPr id="4" name="Content Placeholder 3">
            <a:extLst>
              <a:ext uri="{FF2B5EF4-FFF2-40B4-BE49-F238E27FC236}">
                <a16:creationId xmlns:a16="http://schemas.microsoft.com/office/drawing/2014/main" id="{233B172E-96CD-447F-9DA9-7D0CDB16FD7D}"/>
              </a:ext>
            </a:extLst>
          </p:cNvPr>
          <p:cNvSpPr>
            <a:spLocks noGrp="1"/>
          </p:cNvSpPr>
          <p:nvPr>
            <p:ph idx="1"/>
          </p:nvPr>
        </p:nvSpPr>
        <p:spPr>
          <a:xfrm>
            <a:off x="1140643" y="1905000"/>
            <a:ext cx="10363969" cy="4006222"/>
          </a:xfrm>
        </p:spPr>
        <p:txBody>
          <a:bodyPr>
            <a:normAutofit fontScale="92500"/>
          </a:bodyPr>
          <a:lstStyle/>
          <a:p>
            <a:pPr marL="457200" lvl="1" indent="0">
              <a:buNone/>
            </a:pPr>
            <a:r>
              <a:rPr lang="en-GB" b="1" dirty="0"/>
              <a:t>Implementation of the Standard for Infrastructure Procurement and Delivery Management</a:t>
            </a:r>
            <a:endParaRPr lang="en-ZA" dirty="0"/>
          </a:p>
          <a:p>
            <a:r>
              <a:rPr lang="en-GB" dirty="0"/>
              <a:t>Infrastructure procurement and delivery management shall be undertaken in accordance with the all applicable legislation and the relevant requirements of the latest edition of the National Treasury Standard for Infrastructure Procurement and Delivery Management.</a:t>
            </a:r>
            <a:endParaRPr lang="en-ZA" dirty="0"/>
          </a:p>
          <a:p>
            <a:r>
              <a:rPr lang="en-GB" dirty="0"/>
              <a:t>Pre-feasibility and feasibility reports are required on all infrastructure procurement from </a:t>
            </a:r>
            <a:r>
              <a:rPr lang="en-GB" b="1" dirty="0"/>
              <a:t>R50 million.  - Vary for each Municipality</a:t>
            </a:r>
            <a:endParaRPr lang="en-ZA" b="1" dirty="0"/>
          </a:p>
          <a:p>
            <a:r>
              <a:rPr lang="en-GB" dirty="0"/>
              <a:t>Stage 3 to 7 are required for infrastructure procurement from </a:t>
            </a:r>
            <a:r>
              <a:rPr lang="en-GB" b="1" dirty="0"/>
              <a:t>R50 million – Vary for each Municipality</a:t>
            </a:r>
          </a:p>
          <a:p>
            <a:r>
              <a:rPr lang="en-GB" b="1" dirty="0"/>
              <a:t>Mayor Capital Project threshold </a:t>
            </a:r>
            <a:r>
              <a:rPr lang="en-GB" dirty="0"/>
              <a:t>should be determined per Municipality.</a:t>
            </a:r>
          </a:p>
          <a:p>
            <a:r>
              <a:rPr lang="en-GB" dirty="0"/>
              <a:t>Each Municipality should determine their </a:t>
            </a:r>
            <a:r>
              <a:rPr lang="en-GB" b="1" dirty="0"/>
              <a:t>implementation threshold and implementation date</a:t>
            </a:r>
            <a:r>
              <a:rPr lang="en-GB" dirty="0"/>
              <a:t>.</a:t>
            </a:r>
          </a:p>
          <a:p>
            <a:r>
              <a:rPr lang="en-GB" dirty="0"/>
              <a:t>Should be at least 4% of the total Assets as per Annual financial statement </a:t>
            </a:r>
          </a:p>
          <a:p>
            <a:pPr marL="0" indent="0">
              <a:buNone/>
            </a:pPr>
            <a:endParaRPr lang="en-GB" b="1" dirty="0"/>
          </a:p>
          <a:p>
            <a:endParaRPr lang="en-ZA" b="1" dirty="0"/>
          </a:p>
          <a:p>
            <a:pPr marL="0" indent="0">
              <a:buNone/>
            </a:pPr>
            <a:endParaRPr lang="en-ZA" dirty="0"/>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7" name="Picture 6"/>
          <p:cNvPicPr>
            <a:picLocks noChangeAspect="1"/>
          </p:cNvPicPr>
          <p:nvPr/>
        </p:nvPicPr>
        <p:blipFill>
          <a:blip r:embed="rId2"/>
          <a:stretch>
            <a:fillRect/>
          </a:stretch>
        </p:blipFill>
        <p:spPr>
          <a:xfrm>
            <a:off x="10209211" y="132416"/>
            <a:ext cx="1639966" cy="1639966"/>
          </a:xfrm>
          <a:prstGeom prst="rect">
            <a:avLst/>
          </a:prstGeom>
        </p:spPr>
      </p:pic>
    </p:spTree>
    <p:extLst>
      <p:ext uri="{BB962C8B-B14F-4D97-AF65-F5344CB8AC3E}">
        <p14:creationId xmlns:p14="http://schemas.microsoft.com/office/powerpoint/2010/main" val="260560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1" y="2960910"/>
            <a:ext cx="9819745" cy="1280890"/>
          </a:xfrm>
        </p:spPr>
        <p:txBody>
          <a:bodyPr>
            <a:normAutofit/>
          </a:bodyPr>
          <a:lstStyle/>
          <a:p>
            <a:r>
              <a:rPr lang="en-ZA" b="1" dirty="0"/>
              <a:t>Assignment of responsibilities for approving or accepting end of stage deliverables.</a:t>
            </a:r>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7" name="Picture 6"/>
          <p:cNvPicPr>
            <a:picLocks noChangeAspect="1"/>
          </p:cNvPicPr>
          <p:nvPr/>
        </p:nvPicPr>
        <p:blipFill>
          <a:blip r:embed="rId2"/>
          <a:stretch>
            <a:fillRect/>
          </a:stretch>
        </p:blipFill>
        <p:spPr>
          <a:xfrm>
            <a:off x="10209211" y="132416"/>
            <a:ext cx="1639966" cy="1639966"/>
          </a:xfrm>
          <a:prstGeom prst="rect">
            <a:avLst/>
          </a:prstGeom>
        </p:spPr>
      </p:pic>
    </p:spTree>
    <p:extLst>
      <p:ext uri="{BB962C8B-B14F-4D97-AF65-F5344CB8AC3E}">
        <p14:creationId xmlns:p14="http://schemas.microsoft.com/office/powerpoint/2010/main" val="935569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7" name="Picture 6"/>
          <p:cNvPicPr>
            <a:picLocks noChangeAspect="1"/>
          </p:cNvPicPr>
          <p:nvPr/>
        </p:nvPicPr>
        <p:blipFill>
          <a:blip r:embed="rId3"/>
          <a:stretch>
            <a:fillRect/>
          </a:stretch>
        </p:blipFill>
        <p:spPr>
          <a:xfrm>
            <a:off x="10209211" y="132416"/>
            <a:ext cx="1639966" cy="1639966"/>
          </a:xfrm>
          <a:prstGeom prst="rect">
            <a:avLst/>
          </a:prstGeom>
        </p:spPr>
      </p:pic>
      <p:graphicFrame>
        <p:nvGraphicFramePr>
          <p:cNvPr id="6" name="Object 5">
            <a:extLst>
              <a:ext uri="{FF2B5EF4-FFF2-40B4-BE49-F238E27FC236}">
                <a16:creationId xmlns:a16="http://schemas.microsoft.com/office/drawing/2014/main" id="{C2763064-6A07-402F-B5B1-2C5B4A94C009}"/>
              </a:ext>
            </a:extLst>
          </p:cNvPr>
          <p:cNvGraphicFramePr>
            <a:graphicFrameLocks noChangeAspect="1"/>
          </p:cNvGraphicFramePr>
          <p:nvPr>
            <p:extLst>
              <p:ext uri="{D42A27DB-BD31-4B8C-83A1-F6EECF244321}">
                <p14:modId xmlns:p14="http://schemas.microsoft.com/office/powerpoint/2010/main" val="4095058556"/>
              </p:ext>
            </p:extLst>
          </p:nvPr>
        </p:nvGraphicFramePr>
        <p:xfrm>
          <a:off x="1769533" y="736600"/>
          <a:ext cx="8576734" cy="5546725"/>
        </p:xfrm>
        <a:graphic>
          <a:graphicData uri="http://schemas.openxmlformats.org/presentationml/2006/ole">
            <mc:AlternateContent xmlns:mc="http://schemas.openxmlformats.org/markup-compatibility/2006">
              <mc:Choice xmlns:v="urn:schemas-microsoft-com:vml" Requires="v">
                <p:oleObj spid="_x0000_s2057" name="Document" r:id="rId4" imgW="6407551" imgH="5709331" progId="Word.Document.12">
                  <p:embed/>
                </p:oleObj>
              </mc:Choice>
              <mc:Fallback>
                <p:oleObj name="Document" r:id="rId4" imgW="6407551" imgH="5709331" progId="Word.Document.12">
                  <p:embed/>
                  <p:pic>
                    <p:nvPicPr>
                      <p:cNvPr id="0" name=""/>
                      <p:cNvPicPr/>
                      <p:nvPr/>
                    </p:nvPicPr>
                    <p:blipFill>
                      <a:blip r:embed="rId5"/>
                      <a:stretch>
                        <a:fillRect/>
                      </a:stretch>
                    </p:blipFill>
                    <p:spPr>
                      <a:xfrm>
                        <a:off x="1769533" y="736600"/>
                        <a:ext cx="8576734" cy="5546725"/>
                      </a:xfrm>
                      <a:prstGeom prst="rect">
                        <a:avLst/>
                      </a:prstGeom>
                    </p:spPr>
                  </p:pic>
                </p:oleObj>
              </mc:Fallback>
            </mc:AlternateContent>
          </a:graphicData>
        </a:graphic>
      </p:graphicFrame>
    </p:spTree>
    <p:extLst>
      <p:ext uri="{BB962C8B-B14F-4D97-AF65-F5344CB8AC3E}">
        <p14:creationId xmlns:p14="http://schemas.microsoft.com/office/powerpoint/2010/main" val="236689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7" name="Picture 6"/>
          <p:cNvPicPr>
            <a:picLocks noChangeAspect="1"/>
          </p:cNvPicPr>
          <p:nvPr/>
        </p:nvPicPr>
        <p:blipFill>
          <a:blip r:embed="rId2"/>
          <a:stretch>
            <a:fillRect/>
          </a:stretch>
        </p:blipFill>
        <p:spPr>
          <a:xfrm>
            <a:off x="10209211" y="132416"/>
            <a:ext cx="1639966" cy="1639966"/>
          </a:xfrm>
          <a:prstGeom prst="rect">
            <a:avLst/>
          </a:prstGeom>
        </p:spPr>
      </p:pic>
      <p:graphicFrame>
        <p:nvGraphicFramePr>
          <p:cNvPr id="2" name="Table 1">
            <a:extLst>
              <a:ext uri="{FF2B5EF4-FFF2-40B4-BE49-F238E27FC236}">
                <a16:creationId xmlns:a16="http://schemas.microsoft.com/office/drawing/2014/main" id="{EE845CFA-CCB7-496C-B7C1-C447FCC76453}"/>
              </a:ext>
            </a:extLst>
          </p:cNvPr>
          <p:cNvGraphicFramePr>
            <a:graphicFrameLocks noGrp="1"/>
          </p:cNvGraphicFramePr>
          <p:nvPr>
            <p:extLst>
              <p:ext uri="{D42A27DB-BD31-4B8C-83A1-F6EECF244321}">
                <p14:modId xmlns:p14="http://schemas.microsoft.com/office/powerpoint/2010/main" val="4202770796"/>
              </p:ext>
            </p:extLst>
          </p:nvPr>
        </p:nvGraphicFramePr>
        <p:xfrm>
          <a:off x="1634067" y="685800"/>
          <a:ext cx="8575144" cy="5461597"/>
        </p:xfrm>
        <a:graphic>
          <a:graphicData uri="http://schemas.openxmlformats.org/drawingml/2006/table">
            <a:tbl>
              <a:tblPr/>
              <a:tblGrid>
                <a:gridCol w="166358">
                  <a:extLst>
                    <a:ext uri="{9D8B030D-6E8A-4147-A177-3AD203B41FA5}">
                      <a16:colId xmlns:a16="http://schemas.microsoft.com/office/drawing/2014/main" val="872359333"/>
                    </a:ext>
                  </a:extLst>
                </a:gridCol>
                <a:gridCol w="1725320">
                  <a:extLst>
                    <a:ext uri="{9D8B030D-6E8A-4147-A177-3AD203B41FA5}">
                      <a16:colId xmlns:a16="http://schemas.microsoft.com/office/drawing/2014/main" val="3844724191"/>
                    </a:ext>
                  </a:extLst>
                </a:gridCol>
                <a:gridCol w="607120">
                  <a:extLst>
                    <a:ext uri="{9D8B030D-6E8A-4147-A177-3AD203B41FA5}">
                      <a16:colId xmlns:a16="http://schemas.microsoft.com/office/drawing/2014/main" val="1516167027"/>
                    </a:ext>
                  </a:extLst>
                </a:gridCol>
                <a:gridCol w="2327294">
                  <a:extLst>
                    <a:ext uri="{9D8B030D-6E8A-4147-A177-3AD203B41FA5}">
                      <a16:colId xmlns:a16="http://schemas.microsoft.com/office/drawing/2014/main" val="2098105897"/>
                    </a:ext>
                  </a:extLst>
                </a:gridCol>
                <a:gridCol w="2154076">
                  <a:extLst>
                    <a:ext uri="{9D8B030D-6E8A-4147-A177-3AD203B41FA5}">
                      <a16:colId xmlns:a16="http://schemas.microsoft.com/office/drawing/2014/main" val="555644892"/>
                    </a:ext>
                  </a:extLst>
                </a:gridCol>
                <a:gridCol w="1594976">
                  <a:extLst>
                    <a:ext uri="{9D8B030D-6E8A-4147-A177-3AD203B41FA5}">
                      <a16:colId xmlns:a16="http://schemas.microsoft.com/office/drawing/2014/main" val="17920900"/>
                    </a:ext>
                  </a:extLst>
                </a:gridCol>
              </a:tblGrid>
              <a:tr h="509901">
                <a:tc gridSpan="2">
                  <a:txBody>
                    <a:bodyPr/>
                    <a:lstStyle/>
                    <a:p>
                      <a:pPr algn="ctr">
                        <a:spcAft>
                          <a:spcPts val="0"/>
                        </a:spcAft>
                      </a:pPr>
                      <a:r>
                        <a:rPr lang="en-GB" sz="500" b="1">
                          <a:effectLst/>
                          <a:latin typeface="Arial" panose="020B0604020202020204" pitchFamily="34" charset="0"/>
                          <a:ea typeface="Times New Roman" panose="02020603050405020304" pitchFamily="18" charset="0"/>
                        </a:rPr>
                        <a:t>Activity</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gridSpan="2">
                  <a:txBody>
                    <a:bodyPr/>
                    <a:lstStyle/>
                    <a:p>
                      <a:pPr algn="ctr">
                        <a:spcAft>
                          <a:spcPts val="0"/>
                        </a:spcAft>
                      </a:pPr>
                      <a:r>
                        <a:rPr lang="en-GB" sz="500" b="1">
                          <a:effectLst/>
                          <a:latin typeface="Arial" panose="020B0604020202020204" pitchFamily="34" charset="0"/>
                          <a:ea typeface="Times New Roman" panose="02020603050405020304" pitchFamily="18" charset="0"/>
                        </a:rPr>
                        <a:t>Sub-Activity </a:t>
                      </a:r>
                      <a:r>
                        <a:rPr lang="en-GB" sz="500">
                          <a:effectLst/>
                          <a:latin typeface="Arial" panose="020B0604020202020204" pitchFamily="34" charset="0"/>
                          <a:ea typeface="Times New Roman" panose="02020603050405020304" pitchFamily="18" charset="0"/>
                        </a:rPr>
                        <a:t>(see Table 3 of the standard)</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ZA"/>
                    </a:p>
                  </a:txBody>
                  <a:tcPr/>
                </a:tc>
                <a:tc>
                  <a:txBody>
                    <a:bodyPr/>
                    <a:lstStyle/>
                    <a:p>
                      <a:pPr algn="ctr">
                        <a:spcAft>
                          <a:spcPts val="0"/>
                        </a:spcAft>
                      </a:pPr>
                      <a:r>
                        <a:rPr lang="en-GB" sz="500" b="1">
                          <a:effectLst/>
                          <a:latin typeface="Arial" panose="020B0604020202020204" pitchFamily="34" charset="0"/>
                          <a:ea typeface="Times New Roman" panose="02020603050405020304" pitchFamily="18" charset="0"/>
                        </a:rPr>
                        <a:t>Key action</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GB" sz="500" b="1">
                          <a:effectLst/>
                          <a:latin typeface="Arial" panose="020B0604020202020204" pitchFamily="34" charset="0"/>
                          <a:ea typeface="Times New Roman" panose="02020603050405020304" pitchFamily="18" charset="0"/>
                        </a:rPr>
                        <a:t>Person assigned responsibility to perform key action</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65921999"/>
                  </a:ext>
                </a:extLst>
              </a:tr>
              <a:tr h="324574">
                <a:tc>
                  <a:txBody>
                    <a:bodyPr/>
                    <a:lstStyle/>
                    <a:p>
                      <a:pPr>
                        <a:spcAft>
                          <a:spcPts val="0"/>
                        </a:spcAft>
                      </a:pPr>
                      <a:r>
                        <a:rPr lang="en-GB" sz="500">
                          <a:effectLst/>
                          <a:latin typeface="Arial" panose="020B0604020202020204" pitchFamily="34" charset="0"/>
                          <a:ea typeface="Times New Roman" panose="02020603050405020304" pitchFamily="18" charset="0"/>
                        </a:rPr>
                        <a:t>1*</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Establish what is to be procured</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1.3</a:t>
                      </a:r>
                      <a:r>
                        <a:rPr lang="en-GB" sz="500" b="1">
                          <a:effectLst/>
                          <a:latin typeface="Arial" panose="020B0604020202020204" pitchFamily="34" charset="0"/>
                          <a:ea typeface="Times New Roman" panose="02020603050405020304" pitchFamily="18" charset="0"/>
                        </a:rPr>
                        <a:t> PG1</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Obtain permission to start with the procurement process</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Make a decision to proceed / not to proceed with the procurement based on the broad scope of work and the financial estimates.</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Director or delegate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8650796"/>
                  </a:ext>
                </a:extLst>
              </a:tr>
              <a:tr h="432764">
                <a:tc>
                  <a:txBody>
                    <a:bodyPr/>
                    <a:lstStyle/>
                    <a:p>
                      <a:pPr>
                        <a:spcAft>
                          <a:spcPts val="0"/>
                        </a:spcAft>
                      </a:pPr>
                      <a:r>
                        <a:rPr lang="en-GB" sz="500">
                          <a:effectLst/>
                          <a:latin typeface="Arial" panose="020B0604020202020204" pitchFamily="34" charset="0"/>
                          <a:ea typeface="Times New Roman" panose="02020603050405020304" pitchFamily="18" charset="0"/>
                        </a:rPr>
                        <a:t>2*</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Decide on procurement strategy</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2.5 PG2</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Obtain approval for procurement strategies that are to be adopted including specific approvals to approach a confined market or the use of the negotiation procedure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Confirm selection of strategies so that tender offers can be solicited</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Director or delegate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474840"/>
                  </a:ext>
                </a:extLst>
              </a:tr>
              <a:tr h="216382">
                <a:tc>
                  <a:txBody>
                    <a:bodyPr/>
                    <a:lstStyle/>
                    <a:p>
                      <a:pPr>
                        <a:spcAft>
                          <a:spcPts val="0"/>
                        </a:spcAft>
                      </a:pPr>
                      <a:r>
                        <a:rPr lang="en-GB" sz="500">
                          <a:effectLst/>
                          <a:latin typeface="Arial" panose="020B0604020202020204" pitchFamily="34" charset="0"/>
                          <a:ea typeface="Times New Roman" panose="02020603050405020304" pitchFamily="18" charset="0"/>
                        </a:rPr>
                        <a:t>3</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Solicit tender offers</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3.2 PG3</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Obtain approval for procurement documents</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Grant approval for the issuing of the procurement documents</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Bid Specification Committee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365176"/>
                  </a:ext>
                </a:extLst>
              </a:tr>
              <a:tr h="216382">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3.3 PG4</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Confirm that budgets are in place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Confirm that finance is available for the procurement to take place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Director or delegate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513160"/>
                  </a:ext>
                </a:extLst>
              </a:tr>
              <a:tr h="324574">
                <a:tc>
                  <a:txBody>
                    <a:bodyPr/>
                    <a:lstStyle/>
                    <a:p>
                      <a:pPr>
                        <a:spcAft>
                          <a:spcPts val="0"/>
                        </a:spcAft>
                      </a:pPr>
                      <a:r>
                        <a:rPr lang="en-GB" sz="500">
                          <a:effectLst/>
                          <a:latin typeface="Arial" panose="020B0604020202020204" pitchFamily="34" charset="0"/>
                          <a:ea typeface="Times New Roman" panose="02020603050405020304" pitchFamily="18" charset="0"/>
                        </a:rPr>
                        <a:t>4</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Evaluate tender offers</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4.2 PG5</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Obtain authorisation to proceed with next phase of tender process in the qualified, proposal or competitive negotiations procedure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Review evaluation report, ratify recommendations and authorise progression to the next stage of the tender process</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Bid Evaluation Committee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460781"/>
                  </a:ext>
                </a:extLst>
              </a:tr>
              <a:tr h="432764">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4.7 PG6</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Confirm recommendations contained in the tender evaluation report</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Review recommendations of the Bid Evaluation Committee and refer back to Bid Evaluation Committee for reconsideration or make recommendation for award</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Bid Adjudication Committee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968104"/>
                  </a:ext>
                </a:extLst>
              </a:tr>
              <a:tr h="324574">
                <a:tc>
                  <a:txBody>
                    <a:bodyPr/>
                    <a:lstStyle/>
                    <a:p>
                      <a:pPr>
                        <a:spcAft>
                          <a:spcPts val="0"/>
                        </a:spcAft>
                      </a:pPr>
                      <a:r>
                        <a:rPr lang="en-GB" sz="500">
                          <a:effectLst/>
                          <a:latin typeface="Arial" panose="020B0604020202020204" pitchFamily="34" charset="0"/>
                          <a:ea typeface="Times New Roman" panose="02020603050405020304" pitchFamily="18" charset="0"/>
                        </a:rPr>
                        <a:t>5</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Award contract</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5.3 PG7</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Award contract</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Formally accept the tender offer in writing and issue the contractor with a signed copy of the contract</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Director or delegate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2702713"/>
                  </a:ext>
                </a:extLst>
              </a:tr>
              <a:tr h="416737">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5.5 GF1</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Upload data in financial management and payment system</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Verify data and upload contractor’s particulars and data associated with the contract or order</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Director or delegate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123447"/>
                  </a:ext>
                </a:extLst>
              </a:tr>
              <a:tr h="216382">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6.4</a:t>
                      </a:r>
                      <a:r>
                        <a:rPr lang="en-GB" sz="500" b="1">
                          <a:effectLst/>
                          <a:latin typeface="Arial" panose="020B0604020202020204" pitchFamily="34" charset="0"/>
                          <a:ea typeface="Times New Roman" panose="02020603050405020304" pitchFamily="18" charset="0"/>
                        </a:rPr>
                        <a:t> PG8A</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Obtain approval to waive penalties or low performance damages.</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Approve waiver of penalties or low performance damages</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Director or delegate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407953"/>
                  </a:ext>
                </a:extLst>
              </a:tr>
              <a:tr h="324574">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6.5</a:t>
                      </a:r>
                      <a:r>
                        <a:rPr lang="en-GB" sz="500" b="1">
                          <a:effectLst/>
                          <a:latin typeface="Arial" panose="020B0604020202020204" pitchFamily="34" charset="0"/>
                          <a:ea typeface="Times New Roman" panose="02020603050405020304" pitchFamily="18" charset="0"/>
                        </a:rPr>
                        <a:t> PG8B</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Obtain approval to notify and refer a dispute to an adjudicator</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Grant permission for the referral of a dispute to an adjudicator or for final settlement to an arbitrator or court of law</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Director or delegate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7110"/>
                  </a:ext>
                </a:extLst>
              </a:tr>
              <a:tr h="540956">
                <a:tc>
                  <a:txBody>
                    <a:bodyPr/>
                    <a:lstStyle/>
                    <a:p>
                      <a:pPr>
                        <a:spcAft>
                          <a:spcPts val="0"/>
                        </a:spcAft>
                      </a:pPr>
                      <a:r>
                        <a:rPr lang="en-GB" sz="500">
                          <a:effectLst/>
                          <a:latin typeface="Arial" panose="020B0604020202020204" pitchFamily="34" charset="0"/>
                          <a:ea typeface="Times New Roman" panose="02020603050405020304" pitchFamily="18" charset="0"/>
                        </a:rPr>
                        <a:t>6</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Administer contracts and confirm compliance</a:t>
                      </a:r>
                      <a:r>
                        <a:rPr lang="en-GB" sz="500">
                          <a:effectLst/>
                          <a:latin typeface="Arial" panose="020B0604020202020204" pitchFamily="34" charset="0"/>
                          <a:ea typeface="Arial" panose="020B0604020202020204" pitchFamily="34" charset="0"/>
                        </a:rPr>
                        <a:t> requirements</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6.6</a:t>
                      </a:r>
                      <a:r>
                        <a:rPr lang="en-GB" sz="500" b="1">
                          <a:effectLst/>
                          <a:latin typeface="Arial" panose="020B0604020202020204" pitchFamily="34" charset="0"/>
                          <a:ea typeface="Times New Roman" panose="02020603050405020304" pitchFamily="18" charset="0"/>
                        </a:rPr>
                        <a:t> PG8C</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Obtain approval to increase the total of prices, excluding contingencies and price adjustment for inflation, or the time for completion at the award of a contract or the issuing of an order up to a specified percentage</a:t>
                      </a:r>
                      <a:r>
                        <a:rPr lang="en-GB" sz="500" baseline="30000">
                          <a:effectLst/>
                          <a:latin typeface="Arial" panose="020B0604020202020204" pitchFamily="34" charset="0"/>
                          <a:ea typeface="Times New Roman" panose="02020603050405020304" pitchFamily="18" charset="0"/>
                        </a:rPr>
                        <a:t>21</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Approve amount of time and cost overruns up to the threshold</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Director or delegate</a:t>
                      </a:r>
                      <a:endParaRPr lang="en-ZA" sz="700">
                        <a:effectLst/>
                        <a:latin typeface="Arial" panose="020B0604020202020204" pitchFamily="34" charset="0"/>
                        <a:ea typeface="Times New Roman" panose="02020603050405020304" pitchFamily="18" charset="0"/>
                      </a:endParaRPr>
                    </a:p>
                    <a:p>
                      <a:pPr>
                        <a:spcAft>
                          <a:spcPts val="0"/>
                        </a:spcAft>
                      </a:pPr>
                      <a:r>
                        <a:rPr lang="en-GB" sz="500">
                          <a:effectLst/>
                          <a:latin typeface="Arial" panose="020B0604020202020204" pitchFamily="34" charset="0"/>
                          <a:ea typeface="Times New Roman" panose="02020603050405020304" pitchFamily="18" charset="0"/>
                        </a:rPr>
                        <a:t>Above R200 000 Bid Adjudication Committee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543067"/>
                  </a:ext>
                </a:extLst>
              </a:tr>
              <a:tr h="837427">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6.7 PG8D</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48260">
                        <a:lnSpc>
                          <a:spcPts val="1030"/>
                        </a:lnSpc>
                        <a:spcBef>
                          <a:spcPts val="320"/>
                        </a:spcBef>
                        <a:spcAft>
                          <a:spcPts val="0"/>
                        </a:spcAft>
                      </a:pPr>
                      <a:r>
                        <a:rPr lang="en-GB" sz="500" spc="-5">
                          <a:effectLst/>
                          <a:latin typeface="Arial" panose="020B0604020202020204" pitchFamily="34" charset="0"/>
                          <a:ea typeface="Times New Roman" panose="02020603050405020304" pitchFamily="18" charset="0"/>
                        </a:rPr>
                        <a:t>O</a:t>
                      </a:r>
                      <a:r>
                        <a:rPr lang="en-GB" sz="500" spc="5">
                          <a:effectLst/>
                          <a:latin typeface="Arial" panose="020B0604020202020204" pitchFamily="34" charset="0"/>
                          <a:ea typeface="Times New Roman" panose="02020603050405020304" pitchFamily="18" charset="0"/>
                        </a:rPr>
                        <a:t>b</a:t>
                      </a:r>
                      <a:r>
                        <a:rPr lang="en-GB" sz="500">
                          <a:effectLst/>
                          <a:latin typeface="Arial" panose="020B0604020202020204" pitchFamily="34" charset="0"/>
                          <a:ea typeface="Times New Roman" panose="02020603050405020304" pitchFamily="18" charset="0"/>
                        </a:rPr>
                        <a:t>t</a:t>
                      </a:r>
                      <a:r>
                        <a:rPr lang="en-GB" sz="500" spc="5">
                          <a:effectLst/>
                          <a:latin typeface="Arial" panose="020B0604020202020204" pitchFamily="34" charset="0"/>
                          <a:ea typeface="Times New Roman" panose="02020603050405020304" pitchFamily="18" charset="0"/>
                        </a:rPr>
                        <a:t>ai</a:t>
                      </a:r>
                      <a:r>
                        <a:rPr lang="en-GB" sz="500">
                          <a:effectLst/>
                          <a:latin typeface="Arial" panose="020B0604020202020204" pitchFamily="34" charset="0"/>
                          <a:ea typeface="Times New Roman" panose="02020603050405020304" pitchFamily="18" charset="0"/>
                        </a:rPr>
                        <a:t>n</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a</a:t>
                      </a:r>
                      <a:r>
                        <a:rPr lang="en-GB" sz="500" spc="5">
                          <a:effectLst/>
                          <a:latin typeface="Arial" panose="020B0604020202020204" pitchFamily="34" charset="0"/>
                          <a:ea typeface="Times New Roman" panose="02020603050405020304" pitchFamily="18" charset="0"/>
                        </a:rPr>
                        <a:t>pp</a:t>
                      </a:r>
                      <a:r>
                        <a:rPr lang="en-GB" sz="500">
                          <a:effectLst/>
                          <a:latin typeface="Arial" panose="020B0604020202020204" pitchFamily="34" charset="0"/>
                          <a:ea typeface="Times New Roman" panose="02020603050405020304" pitchFamily="18" charset="0"/>
                        </a:rPr>
                        <a:t>r</a:t>
                      </a:r>
                      <a:r>
                        <a:rPr lang="en-GB" sz="500" spc="5">
                          <a:effectLst/>
                          <a:latin typeface="Arial" panose="020B0604020202020204" pitchFamily="34" charset="0"/>
                          <a:ea typeface="Times New Roman" panose="02020603050405020304" pitchFamily="18" charset="0"/>
                        </a:rPr>
                        <a:t>o</a:t>
                      </a:r>
                      <a:r>
                        <a:rPr lang="en-GB" sz="500" spc="-5">
                          <a:effectLst/>
                          <a:latin typeface="Arial" panose="020B0604020202020204" pitchFamily="34" charset="0"/>
                          <a:ea typeface="Times New Roman" panose="02020603050405020304" pitchFamily="18" charset="0"/>
                        </a:rPr>
                        <a:t>v</a:t>
                      </a:r>
                      <a:r>
                        <a:rPr lang="en-GB" sz="500" spc="5">
                          <a:effectLst/>
                          <a:latin typeface="Arial" panose="020B0604020202020204" pitchFamily="34" charset="0"/>
                          <a:ea typeface="Times New Roman" panose="02020603050405020304" pitchFamily="18" charset="0"/>
                        </a:rPr>
                        <a:t>a</a:t>
                      </a:r>
                      <a:r>
                        <a:rPr lang="en-GB" sz="500">
                          <a:effectLst/>
                          <a:latin typeface="Arial" panose="020B0604020202020204" pitchFamily="34" charset="0"/>
                          <a:ea typeface="Times New Roman" panose="02020603050405020304" pitchFamily="18" charset="0"/>
                        </a:rPr>
                        <a:t>l</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t</a:t>
                      </a:r>
                      <a:r>
                        <a:rPr lang="en-GB" sz="500">
                          <a:effectLst/>
                          <a:latin typeface="Arial" panose="020B0604020202020204" pitchFamily="34" charset="0"/>
                          <a:ea typeface="Times New Roman" panose="02020603050405020304" pitchFamily="18" charset="0"/>
                        </a:rPr>
                        <a:t>o</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e</a:t>
                      </a:r>
                      <a:r>
                        <a:rPr lang="en-GB" sz="500" spc="-20">
                          <a:effectLst/>
                          <a:latin typeface="Arial" panose="020B0604020202020204" pitchFamily="34" charset="0"/>
                          <a:ea typeface="Times New Roman" panose="02020603050405020304" pitchFamily="18" charset="0"/>
                        </a:rPr>
                        <a:t>x</a:t>
                      </a:r>
                      <a:r>
                        <a:rPr lang="en-GB" sz="500" spc="5">
                          <a:effectLst/>
                          <a:latin typeface="Arial" panose="020B0604020202020204" pitchFamily="34" charset="0"/>
                          <a:ea typeface="Times New Roman" panose="02020603050405020304" pitchFamily="18" charset="0"/>
                        </a:rPr>
                        <a:t>cee</a:t>
                      </a:r>
                      <a:r>
                        <a:rPr lang="en-GB" sz="500">
                          <a:effectLst/>
                          <a:latin typeface="Arial" panose="020B0604020202020204" pitchFamily="34" charset="0"/>
                          <a:ea typeface="Times New Roman" panose="02020603050405020304" pitchFamily="18" charset="0"/>
                        </a:rPr>
                        <a:t>d</a:t>
                      </a:r>
                      <a:r>
                        <a:rPr lang="en-GB" sz="500" spc="5">
                          <a:effectLst/>
                          <a:latin typeface="Arial" panose="020B0604020202020204" pitchFamily="34" charset="0"/>
                          <a:ea typeface="Times New Roman" panose="02020603050405020304" pitchFamily="18" charset="0"/>
                        </a:rPr>
                        <a:t> </a:t>
                      </a:r>
                      <a:r>
                        <a:rPr lang="en-GB" sz="500">
                          <a:effectLst/>
                          <a:latin typeface="Arial" panose="020B0604020202020204" pitchFamily="34" charset="0"/>
                          <a:ea typeface="Times New Roman" panose="02020603050405020304" pitchFamily="18" charset="0"/>
                        </a:rPr>
                        <a:t>t</a:t>
                      </a:r>
                      <a:r>
                        <a:rPr lang="en-GB" sz="500" spc="5">
                          <a:effectLst/>
                          <a:latin typeface="Arial" panose="020B0604020202020204" pitchFamily="34" charset="0"/>
                          <a:ea typeface="Times New Roman" panose="02020603050405020304" pitchFamily="18" charset="0"/>
                        </a:rPr>
                        <a:t>h</a:t>
                      </a:r>
                      <a:r>
                        <a:rPr lang="en-GB" sz="500">
                          <a:effectLst/>
                          <a:latin typeface="Arial" panose="020B0604020202020204" pitchFamily="34" charset="0"/>
                          <a:ea typeface="Times New Roman" panose="02020603050405020304" pitchFamily="18" charset="0"/>
                        </a:rPr>
                        <a:t>e</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to</a:t>
                      </a:r>
                      <a:r>
                        <a:rPr lang="en-GB" sz="500">
                          <a:effectLst/>
                          <a:latin typeface="Arial" panose="020B0604020202020204" pitchFamily="34" charset="0"/>
                          <a:ea typeface="Times New Roman" panose="02020603050405020304" pitchFamily="18" charset="0"/>
                        </a:rPr>
                        <a:t>t</a:t>
                      </a:r>
                      <a:r>
                        <a:rPr lang="en-GB" sz="500" spc="5">
                          <a:effectLst/>
                          <a:latin typeface="Arial" panose="020B0604020202020204" pitchFamily="34" charset="0"/>
                          <a:ea typeface="Times New Roman" panose="02020603050405020304" pitchFamily="18" charset="0"/>
                        </a:rPr>
                        <a:t>a</a:t>
                      </a:r>
                      <a:r>
                        <a:rPr lang="en-GB" sz="500">
                          <a:effectLst/>
                          <a:latin typeface="Arial" panose="020B0604020202020204" pitchFamily="34" charset="0"/>
                          <a:ea typeface="Times New Roman" panose="02020603050405020304" pitchFamily="18" charset="0"/>
                        </a:rPr>
                        <a:t>l</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o</a:t>
                      </a:r>
                      <a:r>
                        <a:rPr lang="en-GB" sz="500">
                          <a:effectLst/>
                          <a:latin typeface="Arial" panose="020B0604020202020204" pitchFamily="34" charset="0"/>
                          <a:ea typeface="Times New Roman" panose="02020603050405020304" pitchFamily="18" charset="0"/>
                        </a:rPr>
                        <a:t>f</a:t>
                      </a:r>
                      <a:r>
                        <a:rPr lang="en-GB" sz="500" spc="5">
                          <a:effectLst/>
                          <a:latin typeface="Arial" panose="020B0604020202020204" pitchFamily="34" charset="0"/>
                          <a:ea typeface="Times New Roman" panose="02020603050405020304" pitchFamily="18" charset="0"/>
                        </a:rPr>
                        <a:t> p</a:t>
                      </a:r>
                      <a:r>
                        <a:rPr lang="en-GB" sz="500" spc="-10">
                          <a:effectLst/>
                          <a:latin typeface="Arial" panose="020B0604020202020204" pitchFamily="34" charset="0"/>
                          <a:ea typeface="Times New Roman" panose="02020603050405020304" pitchFamily="18" charset="0"/>
                        </a:rPr>
                        <a:t>r</a:t>
                      </a:r>
                      <a:r>
                        <a:rPr lang="en-GB" sz="500" spc="5">
                          <a:effectLst/>
                          <a:latin typeface="Arial" panose="020B0604020202020204" pitchFamily="34" charset="0"/>
                          <a:ea typeface="Times New Roman" panose="02020603050405020304" pitchFamily="18" charset="0"/>
                        </a:rPr>
                        <a:t>i</a:t>
                      </a:r>
                      <a:r>
                        <a:rPr lang="en-GB" sz="500" spc="-5">
                          <a:effectLst/>
                          <a:latin typeface="Arial" panose="020B0604020202020204" pitchFamily="34" charset="0"/>
                          <a:ea typeface="Times New Roman" panose="02020603050405020304" pitchFamily="18" charset="0"/>
                        </a:rPr>
                        <a:t>c</a:t>
                      </a:r>
                      <a:r>
                        <a:rPr lang="en-GB" sz="500" spc="5">
                          <a:effectLst/>
                          <a:latin typeface="Arial" panose="020B0604020202020204" pitchFamily="34" charset="0"/>
                          <a:ea typeface="Times New Roman" panose="02020603050405020304" pitchFamily="18" charset="0"/>
                        </a:rPr>
                        <a:t>es</a:t>
                      </a:r>
                      <a:r>
                        <a:rPr lang="en-GB" sz="500">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e</a:t>
                      </a:r>
                      <a:r>
                        <a:rPr lang="en-GB" sz="500" spc="-20">
                          <a:effectLst/>
                          <a:latin typeface="Arial" panose="020B0604020202020204" pitchFamily="34" charset="0"/>
                          <a:ea typeface="Times New Roman" panose="02020603050405020304" pitchFamily="18" charset="0"/>
                        </a:rPr>
                        <a:t>x</a:t>
                      </a:r>
                      <a:r>
                        <a:rPr lang="en-GB" sz="500" spc="5">
                          <a:effectLst/>
                          <a:latin typeface="Arial" panose="020B0604020202020204" pitchFamily="34" charset="0"/>
                          <a:ea typeface="Times New Roman" panose="02020603050405020304" pitchFamily="18" charset="0"/>
                        </a:rPr>
                        <a:t>cludin</a:t>
                      </a:r>
                      <a:r>
                        <a:rPr lang="en-GB" sz="500">
                          <a:effectLst/>
                          <a:latin typeface="Arial" panose="020B0604020202020204" pitchFamily="34" charset="0"/>
                          <a:ea typeface="Times New Roman" panose="02020603050405020304" pitchFamily="18" charset="0"/>
                        </a:rPr>
                        <a:t>g</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con</a:t>
                      </a:r>
                      <a:r>
                        <a:rPr lang="en-GB" sz="500" spc="-10">
                          <a:effectLst/>
                          <a:latin typeface="Arial" panose="020B0604020202020204" pitchFamily="34" charset="0"/>
                          <a:ea typeface="Times New Roman" panose="02020603050405020304" pitchFamily="18" charset="0"/>
                        </a:rPr>
                        <a:t>t</a:t>
                      </a:r>
                      <a:r>
                        <a:rPr lang="en-GB" sz="500" spc="5">
                          <a:effectLst/>
                          <a:latin typeface="Arial" panose="020B0604020202020204" pitchFamily="34" charset="0"/>
                          <a:ea typeface="Times New Roman" panose="02020603050405020304" pitchFamily="18" charset="0"/>
                        </a:rPr>
                        <a:t>in</a:t>
                      </a:r>
                      <a:r>
                        <a:rPr lang="en-GB" sz="500" spc="-10">
                          <a:effectLst/>
                          <a:latin typeface="Arial" panose="020B0604020202020204" pitchFamily="34" charset="0"/>
                          <a:ea typeface="Times New Roman" panose="02020603050405020304" pitchFamily="18" charset="0"/>
                        </a:rPr>
                        <a:t>g</a:t>
                      </a:r>
                      <a:r>
                        <a:rPr lang="en-GB" sz="500" spc="5">
                          <a:effectLst/>
                          <a:latin typeface="Arial" panose="020B0604020202020204" pitchFamily="34" charset="0"/>
                          <a:ea typeface="Times New Roman" panose="02020603050405020304" pitchFamily="18" charset="0"/>
                        </a:rPr>
                        <a:t>en</a:t>
                      </a:r>
                      <a:r>
                        <a:rPr lang="en-GB" sz="500" spc="-5">
                          <a:effectLst/>
                          <a:latin typeface="Arial" panose="020B0604020202020204" pitchFamily="34" charset="0"/>
                          <a:ea typeface="Times New Roman" panose="02020603050405020304" pitchFamily="18" charset="0"/>
                        </a:rPr>
                        <a:t>c</a:t>
                      </a:r>
                      <a:r>
                        <a:rPr lang="en-GB" sz="500" spc="5">
                          <a:effectLst/>
                          <a:latin typeface="Arial" panose="020B0604020202020204" pitchFamily="34" charset="0"/>
                          <a:ea typeface="Times New Roman" panose="02020603050405020304" pitchFamily="18" charset="0"/>
                        </a:rPr>
                        <a:t>i</a:t>
                      </a:r>
                      <a:r>
                        <a:rPr lang="en-GB" sz="500" spc="-10">
                          <a:effectLst/>
                          <a:latin typeface="Arial" panose="020B0604020202020204" pitchFamily="34" charset="0"/>
                          <a:ea typeface="Times New Roman" panose="02020603050405020304" pitchFamily="18" charset="0"/>
                        </a:rPr>
                        <a:t>e</a:t>
                      </a:r>
                      <a:r>
                        <a:rPr lang="en-GB" sz="500">
                          <a:effectLst/>
                          <a:latin typeface="Arial" panose="020B0604020202020204" pitchFamily="34" charset="0"/>
                          <a:ea typeface="Times New Roman" panose="02020603050405020304" pitchFamily="18" charset="0"/>
                        </a:rPr>
                        <a:t>s</a:t>
                      </a:r>
                      <a:r>
                        <a:rPr lang="en-GB" sz="500" spc="5">
                          <a:effectLst/>
                          <a:latin typeface="Arial" panose="020B0604020202020204" pitchFamily="34" charset="0"/>
                          <a:ea typeface="Times New Roman" panose="02020603050405020304" pitchFamily="18" charset="0"/>
                        </a:rPr>
                        <a:t> a</a:t>
                      </a:r>
                      <a:r>
                        <a:rPr lang="en-GB" sz="500" spc="-10">
                          <a:effectLst/>
                          <a:latin typeface="Arial" panose="020B0604020202020204" pitchFamily="34" charset="0"/>
                          <a:ea typeface="Times New Roman" panose="02020603050405020304" pitchFamily="18" charset="0"/>
                        </a:rPr>
                        <a:t>n</a:t>
                      </a:r>
                      <a:r>
                        <a:rPr lang="en-GB" sz="500">
                          <a:effectLst/>
                          <a:latin typeface="Arial" panose="020B0604020202020204" pitchFamily="34" charset="0"/>
                          <a:ea typeface="Times New Roman" panose="02020603050405020304" pitchFamily="18" charset="0"/>
                        </a:rPr>
                        <a:t>d</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p</a:t>
                      </a:r>
                      <a:r>
                        <a:rPr lang="en-GB" sz="500">
                          <a:effectLst/>
                          <a:latin typeface="Arial" panose="020B0604020202020204" pitchFamily="34" charset="0"/>
                          <a:ea typeface="Times New Roman" panose="02020603050405020304" pitchFamily="18" charset="0"/>
                        </a:rPr>
                        <a:t>r</a:t>
                      </a:r>
                      <a:r>
                        <a:rPr lang="en-GB" sz="500" spc="5">
                          <a:effectLst/>
                          <a:latin typeface="Arial" panose="020B0604020202020204" pitchFamily="34" charset="0"/>
                          <a:ea typeface="Times New Roman" panose="02020603050405020304" pitchFamily="18" charset="0"/>
                        </a:rPr>
                        <a:t>ic</a:t>
                      </a:r>
                      <a:r>
                        <a:rPr lang="en-GB" sz="500">
                          <a:effectLst/>
                          <a:latin typeface="Arial" panose="020B0604020202020204" pitchFamily="34" charset="0"/>
                          <a:ea typeface="Times New Roman" panose="02020603050405020304" pitchFamily="18" charset="0"/>
                        </a:rPr>
                        <a:t>e</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adj</a:t>
                      </a:r>
                      <a:r>
                        <a:rPr lang="en-GB" sz="500" spc="-10">
                          <a:effectLst/>
                          <a:latin typeface="Arial" panose="020B0604020202020204" pitchFamily="34" charset="0"/>
                          <a:ea typeface="Times New Roman" panose="02020603050405020304" pitchFamily="18" charset="0"/>
                        </a:rPr>
                        <a:t>u</a:t>
                      </a:r>
                      <a:r>
                        <a:rPr lang="en-GB" sz="500" spc="5">
                          <a:effectLst/>
                          <a:latin typeface="Arial" panose="020B0604020202020204" pitchFamily="34" charset="0"/>
                          <a:ea typeface="Times New Roman" panose="02020603050405020304" pitchFamily="18" charset="0"/>
                        </a:rPr>
                        <a:t>s</a:t>
                      </a:r>
                      <a:r>
                        <a:rPr lang="en-GB" sz="500" spc="-10">
                          <a:effectLst/>
                          <a:latin typeface="Arial" panose="020B0604020202020204" pitchFamily="34" charset="0"/>
                          <a:ea typeface="Times New Roman" panose="02020603050405020304" pitchFamily="18" charset="0"/>
                        </a:rPr>
                        <a:t>t</a:t>
                      </a:r>
                      <a:r>
                        <a:rPr lang="en-GB" sz="500" spc="5">
                          <a:effectLst/>
                          <a:latin typeface="Arial" panose="020B0604020202020204" pitchFamily="34" charset="0"/>
                          <a:ea typeface="Times New Roman" panose="02020603050405020304" pitchFamily="18" charset="0"/>
                        </a:rPr>
                        <a:t>men</a:t>
                      </a:r>
                      <a:r>
                        <a:rPr lang="en-GB" sz="500">
                          <a:effectLst/>
                          <a:latin typeface="Arial" panose="020B0604020202020204" pitchFamily="34" charset="0"/>
                          <a:ea typeface="Times New Roman" panose="02020603050405020304" pitchFamily="18" charset="0"/>
                        </a:rPr>
                        <a:t>t</a:t>
                      </a:r>
                      <a:r>
                        <a:rPr lang="en-GB" sz="500" spc="-10">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fo</a:t>
                      </a:r>
                      <a:r>
                        <a:rPr lang="en-GB" sz="500">
                          <a:effectLst/>
                          <a:latin typeface="Arial" panose="020B0604020202020204" pitchFamily="34" charset="0"/>
                          <a:ea typeface="Times New Roman" panose="02020603050405020304" pitchFamily="18" charset="0"/>
                        </a:rPr>
                        <a:t>r </a:t>
                      </a:r>
                      <a:r>
                        <a:rPr lang="en-GB" sz="500" spc="5">
                          <a:effectLst/>
                          <a:latin typeface="Arial" panose="020B0604020202020204" pitchFamily="34" charset="0"/>
                          <a:ea typeface="Times New Roman" panose="02020603050405020304" pitchFamily="18" charset="0"/>
                        </a:rPr>
                        <a:t>in</a:t>
                      </a:r>
                      <a:r>
                        <a:rPr lang="en-GB" sz="500">
                          <a:effectLst/>
                          <a:latin typeface="Arial" panose="020B0604020202020204" pitchFamily="34" charset="0"/>
                          <a:ea typeface="Times New Roman" panose="02020603050405020304" pitchFamily="18" charset="0"/>
                        </a:rPr>
                        <a:t>f</a:t>
                      </a:r>
                      <a:r>
                        <a:rPr lang="en-GB" sz="500" spc="5">
                          <a:effectLst/>
                          <a:latin typeface="Arial" panose="020B0604020202020204" pitchFamily="34" charset="0"/>
                          <a:ea typeface="Times New Roman" panose="02020603050405020304" pitchFamily="18" charset="0"/>
                        </a:rPr>
                        <a:t>l</a:t>
                      </a:r>
                      <a:r>
                        <a:rPr lang="en-GB" sz="500" spc="-10">
                          <a:effectLst/>
                          <a:latin typeface="Arial" panose="020B0604020202020204" pitchFamily="34" charset="0"/>
                          <a:ea typeface="Times New Roman" panose="02020603050405020304" pitchFamily="18" charset="0"/>
                        </a:rPr>
                        <a:t>a</a:t>
                      </a:r>
                      <a:r>
                        <a:rPr lang="en-GB" sz="500">
                          <a:effectLst/>
                          <a:latin typeface="Arial" panose="020B0604020202020204" pitchFamily="34" charset="0"/>
                          <a:ea typeface="Times New Roman" panose="02020603050405020304" pitchFamily="18" charset="0"/>
                        </a:rPr>
                        <a:t>t</a:t>
                      </a:r>
                      <a:r>
                        <a:rPr lang="en-GB" sz="500" spc="5">
                          <a:effectLst/>
                          <a:latin typeface="Arial" panose="020B0604020202020204" pitchFamily="34" charset="0"/>
                          <a:ea typeface="Times New Roman" panose="02020603050405020304" pitchFamily="18" charset="0"/>
                        </a:rPr>
                        <a:t>io</a:t>
                      </a:r>
                      <a:r>
                        <a:rPr lang="en-GB" sz="500" spc="-10">
                          <a:effectLst/>
                          <a:latin typeface="Arial" panose="020B0604020202020204" pitchFamily="34" charset="0"/>
                          <a:ea typeface="Times New Roman" panose="02020603050405020304" pitchFamily="18" charset="0"/>
                        </a:rPr>
                        <a:t>n</a:t>
                      </a:r>
                      <a:r>
                        <a:rPr lang="en-GB" sz="500">
                          <a:effectLst/>
                          <a:latin typeface="Arial" panose="020B0604020202020204" pitchFamily="34" charset="0"/>
                          <a:ea typeface="Times New Roman" panose="02020603050405020304" pitchFamily="18" charset="0"/>
                        </a:rPr>
                        <a:t>,</a:t>
                      </a:r>
                      <a:r>
                        <a:rPr lang="en-GB" sz="500" spc="5">
                          <a:effectLst/>
                          <a:latin typeface="Arial" panose="020B0604020202020204" pitchFamily="34" charset="0"/>
                          <a:ea typeface="Times New Roman" panose="02020603050405020304" pitchFamily="18" charset="0"/>
                        </a:rPr>
                        <a:t> o</a:t>
                      </a:r>
                      <a:r>
                        <a:rPr lang="en-GB" sz="500">
                          <a:effectLst/>
                          <a:latin typeface="Arial" panose="020B0604020202020204" pitchFamily="34" charset="0"/>
                          <a:ea typeface="Times New Roman" panose="02020603050405020304" pitchFamily="18" charset="0"/>
                        </a:rPr>
                        <a:t>r </a:t>
                      </a:r>
                      <a:r>
                        <a:rPr lang="en-GB" sz="500" spc="-10">
                          <a:effectLst/>
                          <a:latin typeface="Arial" panose="020B0604020202020204" pitchFamily="34" charset="0"/>
                          <a:ea typeface="Times New Roman" panose="02020603050405020304" pitchFamily="18" charset="0"/>
                        </a:rPr>
                        <a:t>t</a:t>
                      </a:r>
                      <a:r>
                        <a:rPr lang="en-GB" sz="500" spc="5">
                          <a:effectLst/>
                          <a:latin typeface="Arial" panose="020B0604020202020204" pitchFamily="34" charset="0"/>
                          <a:ea typeface="Times New Roman" panose="02020603050405020304" pitchFamily="18" charset="0"/>
                        </a:rPr>
                        <a:t>h</a:t>
                      </a:r>
                      <a:r>
                        <a:rPr lang="en-GB" sz="500">
                          <a:effectLst/>
                          <a:latin typeface="Arial" panose="020B0604020202020204" pitchFamily="34" charset="0"/>
                          <a:ea typeface="Times New Roman" panose="02020603050405020304" pitchFamily="18" charset="0"/>
                        </a:rPr>
                        <a:t>e</a:t>
                      </a:r>
                      <a:r>
                        <a:rPr lang="en-GB" sz="500" spc="5">
                          <a:effectLst/>
                          <a:latin typeface="Arial" panose="020B0604020202020204" pitchFamily="34" charset="0"/>
                          <a:ea typeface="Times New Roman" panose="02020603050405020304" pitchFamily="18" charset="0"/>
                        </a:rPr>
                        <a:t> </a:t>
                      </a:r>
                      <a:r>
                        <a:rPr lang="en-GB" sz="500" spc="-10">
                          <a:effectLst/>
                          <a:latin typeface="Arial" panose="020B0604020202020204" pitchFamily="34" charset="0"/>
                          <a:ea typeface="Times New Roman" panose="02020603050405020304" pitchFamily="18" charset="0"/>
                        </a:rPr>
                        <a:t>t</a:t>
                      </a:r>
                      <a:r>
                        <a:rPr lang="en-GB" sz="500" spc="5">
                          <a:effectLst/>
                          <a:latin typeface="Arial" panose="020B0604020202020204" pitchFamily="34" charset="0"/>
                          <a:ea typeface="Times New Roman" panose="02020603050405020304" pitchFamily="18" charset="0"/>
                        </a:rPr>
                        <a:t>im</a:t>
                      </a:r>
                      <a:r>
                        <a:rPr lang="en-GB" sz="500">
                          <a:effectLst/>
                          <a:latin typeface="Arial" panose="020B0604020202020204" pitchFamily="34" charset="0"/>
                          <a:ea typeface="Times New Roman" panose="02020603050405020304" pitchFamily="18" charset="0"/>
                        </a:rPr>
                        <a:t>e</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fo</a:t>
                      </a:r>
                      <a:r>
                        <a:rPr lang="en-GB" sz="500">
                          <a:effectLst/>
                          <a:latin typeface="Arial" panose="020B0604020202020204" pitchFamily="34" charset="0"/>
                          <a:ea typeface="Times New Roman" panose="02020603050405020304" pitchFamily="18" charset="0"/>
                        </a:rPr>
                        <a:t>r</a:t>
                      </a:r>
                      <a:r>
                        <a:rPr lang="en-GB" sz="500" spc="-10">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c</a:t>
                      </a:r>
                      <a:r>
                        <a:rPr lang="en-GB" sz="500" spc="-10">
                          <a:effectLst/>
                          <a:latin typeface="Arial" panose="020B0604020202020204" pitchFamily="34" charset="0"/>
                          <a:ea typeface="Times New Roman" panose="02020603050405020304" pitchFamily="18" charset="0"/>
                        </a:rPr>
                        <a:t>o</a:t>
                      </a:r>
                      <a:r>
                        <a:rPr lang="en-GB" sz="500" spc="5">
                          <a:effectLst/>
                          <a:latin typeface="Arial" panose="020B0604020202020204" pitchFamily="34" charset="0"/>
                          <a:ea typeface="Times New Roman" panose="02020603050405020304" pitchFamily="18" charset="0"/>
                        </a:rPr>
                        <a:t>mp</a:t>
                      </a:r>
                      <a:r>
                        <a:rPr lang="en-GB" sz="500" spc="-10">
                          <a:effectLst/>
                          <a:latin typeface="Arial" panose="020B0604020202020204" pitchFamily="34" charset="0"/>
                          <a:ea typeface="Times New Roman" panose="02020603050405020304" pitchFamily="18" charset="0"/>
                        </a:rPr>
                        <a:t>l</a:t>
                      </a:r>
                      <a:r>
                        <a:rPr lang="en-GB" sz="500" spc="5">
                          <a:effectLst/>
                          <a:latin typeface="Arial" panose="020B0604020202020204" pitchFamily="34" charset="0"/>
                          <a:ea typeface="Times New Roman" panose="02020603050405020304" pitchFamily="18" charset="0"/>
                        </a:rPr>
                        <a:t>e</a:t>
                      </a:r>
                      <a:r>
                        <a:rPr lang="en-GB" sz="500">
                          <a:effectLst/>
                          <a:latin typeface="Arial" panose="020B0604020202020204" pitchFamily="34" charset="0"/>
                          <a:ea typeface="Times New Roman" panose="02020603050405020304" pitchFamily="18" charset="0"/>
                        </a:rPr>
                        <a:t>t</a:t>
                      </a:r>
                      <a:r>
                        <a:rPr lang="en-GB" sz="500" spc="5">
                          <a:effectLst/>
                          <a:latin typeface="Arial" panose="020B0604020202020204" pitchFamily="34" charset="0"/>
                          <a:ea typeface="Times New Roman" panose="02020603050405020304" pitchFamily="18" charset="0"/>
                        </a:rPr>
                        <a:t>io</a:t>
                      </a:r>
                      <a:r>
                        <a:rPr lang="en-GB" sz="500">
                          <a:effectLst/>
                          <a:latin typeface="Arial" panose="020B0604020202020204" pitchFamily="34" charset="0"/>
                          <a:ea typeface="Times New Roman" panose="02020603050405020304" pitchFamily="18" charset="0"/>
                        </a:rPr>
                        <a:t>n</a:t>
                      </a:r>
                      <a:r>
                        <a:rPr lang="en-GB" sz="500" spc="24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a</a:t>
                      </a:r>
                      <a:r>
                        <a:rPr lang="en-GB" sz="500">
                          <a:effectLst/>
                          <a:latin typeface="Arial" panose="020B0604020202020204" pitchFamily="34" charset="0"/>
                          <a:ea typeface="Times New Roman" panose="02020603050405020304" pitchFamily="18" charset="0"/>
                        </a:rPr>
                        <a:t>t</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a</a:t>
                      </a:r>
                      <a:r>
                        <a:rPr lang="en-GB" sz="500" spc="-15">
                          <a:effectLst/>
                          <a:latin typeface="Arial" panose="020B0604020202020204" pitchFamily="34" charset="0"/>
                          <a:ea typeface="Times New Roman" panose="02020603050405020304" pitchFamily="18" charset="0"/>
                        </a:rPr>
                        <a:t>w</a:t>
                      </a:r>
                      <a:r>
                        <a:rPr lang="en-GB" sz="500" spc="5">
                          <a:effectLst/>
                          <a:latin typeface="Arial" panose="020B0604020202020204" pitchFamily="34" charset="0"/>
                          <a:ea typeface="Times New Roman" panose="02020603050405020304" pitchFamily="18" charset="0"/>
                        </a:rPr>
                        <a:t>a</a:t>
                      </a:r>
                      <a:r>
                        <a:rPr lang="en-GB" sz="500">
                          <a:effectLst/>
                          <a:latin typeface="Arial" panose="020B0604020202020204" pitchFamily="34" charset="0"/>
                          <a:ea typeface="Times New Roman" panose="02020603050405020304" pitchFamily="18" charset="0"/>
                        </a:rPr>
                        <a:t>rd</a:t>
                      </a:r>
                      <a:r>
                        <a:rPr lang="en-GB" sz="500" spc="5">
                          <a:effectLst/>
                          <a:latin typeface="Arial" panose="020B0604020202020204" pitchFamily="34" charset="0"/>
                          <a:ea typeface="Times New Roman" panose="02020603050405020304" pitchFamily="18" charset="0"/>
                        </a:rPr>
                        <a:t> o</a:t>
                      </a:r>
                      <a:r>
                        <a:rPr lang="en-GB" sz="500">
                          <a:effectLst/>
                          <a:latin typeface="Arial" panose="020B0604020202020204" pitchFamily="34" charset="0"/>
                          <a:ea typeface="Times New Roman" panose="02020603050405020304" pitchFamily="18" charset="0"/>
                        </a:rPr>
                        <a:t>f</a:t>
                      </a:r>
                      <a:r>
                        <a:rPr lang="en-GB" sz="500" spc="5">
                          <a:effectLst/>
                          <a:latin typeface="Arial" panose="020B0604020202020204" pitchFamily="34" charset="0"/>
                          <a:ea typeface="Times New Roman" panose="02020603050405020304" pitchFamily="18" charset="0"/>
                        </a:rPr>
                        <a:t> </a:t>
                      </a:r>
                      <a:r>
                        <a:rPr lang="en-GB" sz="500">
                          <a:effectLst/>
                          <a:latin typeface="Arial" panose="020B0604020202020204" pitchFamily="34" charset="0"/>
                          <a:ea typeface="Times New Roman" panose="02020603050405020304" pitchFamily="18" charset="0"/>
                        </a:rPr>
                        <a:t>a </a:t>
                      </a:r>
                      <a:r>
                        <a:rPr lang="en-GB" sz="500" spc="5">
                          <a:effectLst/>
                          <a:latin typeface="Arial" panose="020B0604020202020204" pitchFamily="34" charset="0"/>
                          <a:ea typeface="Times New Roman" panose="02020603050405020304" pitchFamily="18" charset="0"/>
                        </a:rPr>
                        <a:t>con</a:t>
                      </a:r>
                      <a:r>
                        <a:rPr lang="en-GB" sz="500">
                          <a:effectLst/>
                          <a:latin typeface="Arial" panose="020B0604020202020204" pitchFamily="34" charset="0"/>
                          <a:ea typeface="Times New Roman" panose="02020603050405020304" pitchFamily="18" charset="0"/>
                        </a:rPr>
                        <a:t>t</a:t>
                      </a:r>
                      <a:r>
                        <a:rPr lang="en-GB" sz="500" spc="-10">
                          <a:effectLst/>
                          <a:latin typeface="Arial" panose="020B0604020202020204" pitchFamily="34" charset="0"/>
                          <a:ea typeface="Times New Roman" panose="02020603050405020304" pitchFamily="18" charset="0"/>
                        </a:rPr>
                        <a:t>r</a:t>
                      </a:r>
                      <a:r>
                        <a:rPr lang="en-GB" sz="500" spc="5">
                          <a:effectLst/>
                          <a:latin typeface="Arial" panose="020B0604020202020204" pitchFamily="34" charset="0"/>
                          <a:ea typeface="Times New Roman" panose="02020603050405020304" pitchFamily="18" charset="0"/>
                        </a:rPr>
                        <a:t>ac</a:t>
                      </a:r>
                      <a:r>
                        <a:rPr lang="en-GB" sz="500">
                          <a:effectLst/>
                          <a:latin typeface="Arial" panose="020B0604020202020204" pitchFamily="34" charset="0"/>
                          <a:ea typeface="Times New Roman" panose="02020603050405020304" pitchFamily="18" charset="0"/>
                        </a:rPr>
                        <a:t>t</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o</a:t>
                      </a:r>
                      <a:r>
                        <a:rPr lang="en-GB" sz="500">
                          <a:effectLst/>
                          <a:latin typeface="Arial" panose="020B0604020202020204" pitchFamily="34" charset="0"/>
                          <a:ea typeface="Times New Roman" panose="02020603050405020304" pitchFamily="18" charset="0"/>
                        </a:rPr>
                        <a:t>r </a:t>
                      </a:r>
                      <a:r>
                        <a:rPr lang="en-GB" sz="500" spc="5">
                          <a:effectLst/>
                          <a:latin typeface="Arial" panose="020B0604020202020204" pitchFamily="34" charset="0"/>
                          <a:ea typeface="Times New Roman" panose="02020603050405020304" pitchFamily="18" charset="0"/>
                        </a:rPr>
                        <a:t>t</a:t>
                      </a:r>
                      <a:r>
                        <a:rPr lang="en-GB" sz="500" spc="-10">
                          <a:effectLst/>
                          <a:latin typeface="Arial" panose="020B0604020202020204" pitchFamily="34" charset="0"/>
                          <a:ea typeface="Times New Roman" panose="02020603050405020304" pitchFamily="18" charset="0"/>
                        </a:rPr>
                        <a:t>h</a:t>
                      </a:r>
                      <a:r>
                        <a:rPr lang="en-GB" sz="500">
                          <a:effectLst/>
                          <a:latin typeface="Arial" panose="020B0604020202020204" pitchFamily="34" charset="0"/>
                          <a:ea typeface="Times New Roman" panose="02020603050405020304" pitchFamily="18" charset="0"/>
                        </a:rPr>
                        <a:t>e</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i</a:t>
                      </a:r>
                      <a:r>
                        <a:rPr lang="en-GB" sz="500" spc="5">
                          <a:effectLst/>
                          <a:latin typeface="Arial" panose="020B0604020202020204" pitchFamily="34" charset="0"/>
                          <a:ea typeface="Times New Roman" panose="02020603050405020304" pitchFamily="18" charset="0"/>
                        </a:rPr>
                        <a:t>ss</a:t>
                      </a:r>
                      <a:r>
                        <a:rPr lang="en-GB" sz="500" spc="-10">
                          <a:effectLst/>
                          <a:latin typeface="Arial" panose="020B0604020202020204" pitchFamily="34" charset="0"/>
                          <a:ea typeface="Times New Roman" panose="02020603050405020304" pitchFamily="18" charset="0"/>
                        </a:rPr>
                        <a:t>u</a:t>
                      </a:r>
                      <a:r>
                        <a:rPr lang="en-GB" sz="500" spc="5">
                          <a:effectLst/>
                          <a:latin typeface="Arial" panose="020B0604020202020204" pitchFamily="34" charset="0"/>
                          <a:ea typeface="Times New Roman" panose="02020603050405020304" pitchFamily="18" charset="0"/>
                        </a:rPr>
                        <a:t>in</a:t>
                      </a:r>
                      <a:r>
                        <a:rPr lang="en-GB" sz="500">
                          <a:effectLst/>
                          <a:latin typeface="Arial" panose="020B0604020202020204" pitchFamily="34" charset="0"/>
                          <a:ea typeface="Times New Roman" panose="02020603050405020304" pitchFamily="18" charset="0"/>
                        </a:rPr>
                        <a:t>g</a:t>
                      </a:r>
                      <a:r>
                        <a:rPr lang="en-GB" sz="500" spc="-5">
                          <a:effectLst/>
                          <a:latin typeface="Arial" panose="020B0604020202020204" pitchFamily="34" charset="0"/>
                          <a:ea typeface="Times New Roman" panose="02020603050405020304" pitchFamily="18" charset="0"/>
                        </a:rPr>
                        <a:t> </a:t>
                      </a:r>
                      <a:r>
                        <a:rPr lang="en-GB" sz="500" spc="5">
                          <a:effectLst/>
                          <a:latin typeface="Arial" panose="020B0604020202020204" pitchFamily="34" charset="0"/>
                          <a:ea typeface="Times New Roman" panose="02020603050405020304" pitchFamily="18" charset="0"/>
                        </a:rPr>
                        <a:t>o</a:t>
                      </a:r>
                      <a:r>
                        <a:rPr lang="en-GB" sz="500">
                          <a:effectLst/>
                          <a:latin typeface="Arial" panose="020B0604020202020204" pitchFamily="34" charset="0"/>
                          <a:ea typeface="Times New Roman" panose="02020603050405020304" pitchFamily="18" charset="0"/>
                        </a:rPr>
                        <a:t>f</a:t>
                      </a:r>
                      <a:r>
                        <a:rPr lang="en-GB" sz="500" spc="5">
                          <a:effectLst/>
                          <a:latin typeface="Arial" panose="020B0604020202020204" pitchFamily="34" charset="0"/>
                          <a:ea typeface="Times New Roman" panose="02020603050405020304" pitchFamily="18" charset="0"/>
                        </a:rPr>
                        <a:t> </a:t>
                      </a:r>
                      <a:r>
                        <a:rPr lang="en-GB" sz="500" spc="-10">
                          <a:effectLst/>
                          <a:latin typeface="Arial" panose="020B0604020202020204" pitchFamily="34" charset="0"/>
                          <a:ea typeface="Times New Roman" panose="02020603050405020304" pitchFamily="18" charset="0"/>
                        </a:rPr>
                        <a:t>a</a:t>
                      </a:r>
                      <a:r>
                        <a:rPr lang="en-GB" sz="500">
                          <a:effectLst/>
                          <a:latin typeface="Arial" panose="020B0604020202020204" pitchFamily="34" charset="0"/>
                          <a:ea typeface="Times New Roman" panose="02020603050405020304" pitchFamily="18" charset="0"/>
                        </a:rPr>
                        <a:t>n</a:t>
                      </a:r>
                      <a:r>
                        <a:rPr lang="en-GB" sz="500" spc="5">
                          <a:effectLst/>
                          <a:latin typeface="Arial" panose="020B0604020202020204" pitchFamily="34" charset="0"/>
                          <a:ea typeface="Times New Roman" panose="02020603050405020304" pitchFamily="18" charset="0"/>
                        </a:rPr>
                        <a:t> o</a:t>
                      </a:r>
                      <a:r>
                        <a:rPr lang="en-GB" sz="500" spc="-10">
                          <a:effectLst/>
                          <a:latin typeface="Arial" panose="020B0604020202020204" pitchFamily="34" charset="0"/>
                          <a:ea typeface="Times New Roman" panose="02020603050405020304" pitchFamily="18" charset="0"/>
                        </a:rPr>
                        <a:t>r</a:t>
                      </a:r>
                      <a:r>
                        <a:rPr lang="en-GB" sz="500" spc="5">
                          <a:effectLst/>
                          <a:latin typeface="Arial" panose="020B0604020202020204" pitchFamily="34" charset="0"/>
                          <a:ea typeface="Times New Roman" panose="02020603050405020304" pitchFamily="18" charset="0"/>
                        </a:rPr>
                        <a:t>de</a:t>
                      </a:r>
                      <a:r>
                        <a:rPr lang="en-GB" sz="500">
                          <a:effectLst/>
                          <a:latin typeface="Arial" panose="020B0604020202020204" pitchFamily="34" charset="0"/>
                          <a:ea typeface="Times New Roman" panose="02020603050405020304" pitchFamily="18" charset="0"/>
                        </a:rPr>
                        <a:t>r </a:t>
                      </a:r>
                      <a:r>
                        <a:rPr lang="en-GB" sz="500" spc="5">
                          <a:effectLst/>
                          <a:latin typeface="Arial" panose="020B0604020202020204" pitchFamily="34" charset="0"/>
                          <a:ea typeface="Times New Roman" panose="02020603050405020304" pitchFamily="18" charset="0"/>
                        </a:rPr>
                        <a:t>b</a:t>
                      </a:r>
                      <a:r>
                        <a:rPr lang="en-GB" sz="500">
                          <a:effectLst/>
                          <a:latin typeface="Arial" panose="020B0604020202020204" pitchFamily="34" charset="0"/>
                          <a:ea typeface="Times New Roman" panose="02020603050405020304" pitchFamily="18" charset="0"/>
                        </a:rPr>
                        <a:t>y</a:t>
                      </a:r>
                      <a:r>
                        <a:rPr lang="en-GB" sz="500" spc="-5">
                          <a:effectLst/>
                          <a:latin typeface="Arial" panose="020B0604020202020204" pitchFamily="34" charset="0"/>
                          <a:ea typeface="Times New Roman" panose="02020603050405020304" pitchFamily="18" charset="0"/>
                        </a:rPr>
                        <a:t> m</a:t>
                      </a:r>
                      <a:r>
                        <a:rPr lang="en-GB" sz="500" spc="5">
                          <a:effectLst/>
                          <a:latin typeface="Arial" panose="020B0604020202020204" pitchFamily="34" charset="0"/>
                          <a:ea typeface="Times New Roman" panose="02020603050405020304" pitchFamily="18" charset="0"/>
                        </a:rPr>
                        <a:t>o</a:t>
                      </a:r>
                      <a:r>
                        <a:rPr lang="en-GB" sz="500">
                          <a:effectLst/>
                          <a:latin typeface="Arial" panose="020B0604020202020204" pitchFamily="34" charset="0"/>
                          <a:ea typeface="Times New Roman" panose="02020603050405020304" pitchFamily="18" charset="0"/>
                        </a:rPr>
                        <a:t>re</a:t>
                      </a:r>
                      <a:r>
                        <a:rPr lang="en-GB" sz="500" spc="5">
                          <a:effectLst/>
                          <a:latin typeface="Arial" panose="020B0604020202020204" pitchFamily="34" charset="0"/>
                          <a:ea typeface="Times New Roman" panose="02020603050405020304" pitchFamily="18" charset="0"/>
                        </a:rPr>
                        <a:t> </a:t>
                      </a:r>
                      <a:r>
                        <a:rPr lang="en-GB" sz="500" spc="-10">
                          <a:effectLst/>
                          <a:latin typeface="Arial" panose="020B0604020202020204" pitchFamily="34" charset="0"/>
                          <a:ea typeface="Times New Roman" panose="02020603050405020304" pitchFamily="18" charset="0"/>
                        </a:rPr>
                        <a:t>t</a:t>
                      </a:r>
                      <a:r>
                        <a:rPr lang="en-GB" sz="500" spc="5">
                          <a:effectLst/>
                          <a:latin typeface="Arial" panose="020B0604020202020204" pitchFamily="34" charset="0"/>
                          <a:ea typeface="Times New Roman" panose="02020603050405020304" pitchFamily="18" charset="0"/>
                        </a:rPr>
                        <a:t>ha</a:t>
                      </a:r>
                      <a:r>
                        <a:rPr lang="en-GB" sz="500">
                          <a:effectLst/>
                          <a:latin typeface="Arial" panose="020B0604020202020204" pitchFamily="34" charset="0"/>
                          <a:ea typeface="Times New Roman" panose="02020603050405020304" pitchFamily="18" charset="0"/>
                        </a:rPr>
                        <a:t>n </a:t>
                      </a:r>
                      <a:r>
                        <a:rPr lang="en-GB" sz="500" spc="5">
                          <a:effectLst/>
                          <a:latin typeface="Arial" panose="020B0604020202020204" pitchFamily="34" charset="0"/>
                          <a:ea typeface="Times New Roman" panose="02020603050405020304" pitchFamily="18" charset="0"/>
                        </a:rPr>
                        <a:t>20</a:t>
                      </a:r>
                      <a:r>
                        <a:rPr lang="en-GB" sz="500">
                          <a:effectLst/>
                          <a:latin typeface="Arial" panose="020B0604020202020204" pitchFamily="34" charset="0"/>
                          <a:ea typeface="Times New Roman" panose="02020603050405020304" pitchFamily="18" charset="0"/>
                        </a:rPr>
                        <a:t>%</a:t>
                      </a:r>
                      <a:r>
                        <a:rPr lang="en-GB" sz="500" spc="5">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Approve amount of time and cost overruns above the threshold</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Municipal Manager</a:t>
                      </a:r>
                      <a:endParaRPr lang="en-ZA" sz="700">
                        <a:effectLst/>
                        <a:latin typeface="Arial" panose="020B0604020202020204" pitchFamily="34" charset="0"/>
                        <a:ea typeface="Times New Roman" panose="02020603050405020304" pitchFamily="18" charset="0"/>
                      </a:endParaRPr>
                    </a:p>
                    <a:p>
                      <a:pPr>
                        <a:spcAft>
                          <a:spcPts val="0"/>
                        </a:spcAft>
                      </a:pPr>
                      <a:r>
                        <a:rPr lang="en-GB" sz="500">
                          <a:effectLst/>
                          <a:latin typeface="Arial" panose="020B0604020202020204" pitchFamily="34" charset="0"/>
                          <a:ea typeface="Times New Roman" panose="02020603050405020304" pitchFamily="18" charset="0"/>
                        </a:rPr>
                        <a:t>Inform Council of increase above the threshold</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265299"/>
                  </a:ext>
                </a:extLst>
              </a:tr>
              <a:tr h="216382">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Arial" panose="020B0604020202020204" pitchFamily="34" charset="0"/>
                        </a:rPr>
                        <a:t>6.8</a:t>
                      </a:r>
                      <a:r>
                        <a:rPr lang="en-GB" sz="500" b="1">
                          <a:effectLst/>
                          <a:latin typeface="Arial" panose="020B0604020202020204" pitchFamily="34" charset="0"/>
                          <a:ea typeface="Arial" panose="020B0604020202020204" pitchFamily="34" charset="0"/>
                        </a:rPr>
                        <a:t> PG8E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Arial" panose="020B0604020202020204" pitchFamily="34" charset="0"/>
                        </a:rPr>
                        <a:t>Obtain approval to cancel or terminate a contract</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Arial" panose="020B0604020202020204" pitchFamily="34" charset="0"/>
                        </a:rPr>
                        <a:t>Approve amount</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Director or delegate</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496962"/>
                  </a:ext>
                </a:extLst>
              </a:tr>
              <a:tr h="127224">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Times New Roman" panose="02020603050405020304" pitchFamily="18" charset="0"/>
                        </a:rPr>
                        <a:t> </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Arial" panose="020B0604020202020204" pitchFamily="34" charset="0"/>
                        </a:rPr>
                        <a:t>6.9</a:t>
                      </a:r>
                      <a:r>
                        <a:rPr lang="en-GB" sz="500" b="1">
                          <a:effectLst/>
                          <a:latin typeface="Arial" panose="020B0604020202020204" pitchFamily="34" charset="0"/>
                          <a:ea typeface="Arial" panose="020B0604020202020204" pitchFamily="34" charset="0"/>
                        </a:rPr>
                        <a:t> PG8F</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Arial" panose="020B0604020202020204" pitchFamily="34" charset="0"/>
                        </a:rPr>
                        <a:t>Obtain approval to amend a contract</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a:effectLst/>
                          <a:latin typeface="Arial" panose="020B0604020202020204" pitchFamily="34" charset="0"/>
                          <a:ea typeface="Arial" panose="020B0604020202020204" pitchFamily="34" charset="0"/>
                        </a:rPr>
                        <a:t>Approve proposed amendment to contract</a:t>
                      </a:r>
                      <a:endParaRPr lang="en-ZA" sz="70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500" dirty="0">
                          <a:effectLst/>
                          <a:latin typeface="Arial" panose="020B0604020202020204" pitchFamily="34" charset="0"/>
                          <a:ea typeface="Times New Roman" panose="02020603050405020304" pitchFamily="18" charset="0"/>
                        </a:rPr>
                        <a:t>Director or delegate</a:t>
                      </a:r>
                      <a:endParaRPr lang="en-ZA" sz="700" dirty="0">
                        <a:effectLst/>
                        <a:latin typeface="Arial" panose="020B0604020202020204" pitchFamily="34"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97039"/>
                  </a:ext>
                </a:extLst>
              </a:tr>
            </a:tbl>
          </a:graphicData>
        </a:graphic>
      </p:graphicFrame>
    </p:spTree>
    <p:extLst>
      <p:ext uri="{BB962C8B-B14F-4D97-AF65-F5344CB8AC3E}">
        <p14:creationId xmlns:p14="http://schemas.microsoft.com/office/powerpoint/2010/main" val="3407098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20756"/>
            <a:ext cx="10515600" cy="1325563"/>
          </a:xfrm>
        </p:spPr>
        <p:txBody>
          <a:bodyPr/>
          <a:lstStyle/>
          <a:p>
            <a:pPr algn="ctr"/>
            <a:r>
              <a:rPr lang="en-ZA" b="1" dirty="0"/>
              <a:t>Questions?</a:t>
            </a:r>
          </a:p>
        </p:txBody>
      </p:sp>
      <p:sp>
        <p:nvSpPr>
          <p:cNvPr id="3" name="Subtitle 2"/>
          <p:cNvSpPr>
            <a:spLocks noGrp="1"/>
          </p:cNvSpPr>
          <p:nvPr>
            <p:ph idx="1"/>
          </p:nvPr>
        </p:nvSpPr>
        <p:spPr>
          <a:xfrm>
            <a:off x="838200" y="1825625"/>
            <a:ext cx="10515600" cy="4357461"/>
          </a:xfrm>
        </p:spPr>
        <p:txBody>
          <a:bodyPr>
            <a:normAutofit/>
          </a:bodyPr>
          <a:lstStyle/>
          <a:p>
            <a:pPr marL="0" indent="0">
              <a:buNone/>
            </a:pPr>
            <a:endParaRPr lang="en-ZA" b="1" dirty="0"/>
          </a:p>
          <a:p>
            <a:pPr marL="0" indent="0">
              <a:buNone/>
            </a:pPr>
            <a:endParaRPr lang="en-ZA" sz="2400" b="1" dirty="0"/>
          </a:p>
          <a:p>
            <a:pPr marL="0" indent="0">
              <a:buNone/>
            </a:pPr>
            <a:endParaRPr lang="en-ZA" sz="2800" b="1" dirty="0"/>
          </a:p>
        </p:txBody>
      </p:sp>
      <p:sp>
        <p:nvSpPr>
          <p:cNvPr id="4" name="Footer Placeholder 3"/>
          <p:cNvSpPr>
            <a:spLocks noGrp="1"/>
          </p:cNvSpPr>
          <p:nvPr>
            <p:ph type="ftr" sz="quarter" idx="11"/>
          </p:nvPr>
        </p:nvSpPr>
        <p:spPr/>
        <p:txBody>
          <a:bodyPr/>
          <a:lstStyle/>
          <a:p>
            <a:r>
              <a:rPr lang="en-ZA" dirty="0"/>
              <a:t>Explore Endless Horizons</a:t>
            </a:r>
          </a:p>
        </p:txBody>
      </p:sp>
      <p:pic>
        <p:nvPicPr>
          <p:cNvPr id="6" name="Picture 5"/>
          <p:cNvPicPr>
            <a:picLocks noChangeAspect="1"/>
          </p:cNvPicPr>
          <p:nvPr/>
        </p:nvPicPr>
        <p:blipFill>
          <a:blip r:embed="rId2"/>
          <a:stretch>
            <a:fillRect/>
          </a:stretch>
        </p:blipFill>
        <p:spPr>
          <a:xfrm>
            <a:off x="10209211" y="132416"/>
            <a:ext cx="1639966" cy="1639966"/>
          </a:xfrm>
          <a:prstGeom prst="rect">
            <a:avLst/>
          </a:prstGeom>
        </p:spPr>
      </p:pic>
    </p:spTree>
    <p:extLst>
      <p:ext uri="{BB962C8B-B14F-4D97-AF65-F5344CB8AC3E}">
        <p14:creationId xmlns:p14="http://schemas.microsoft.com/office/powerpoint/2010/main" val="1202158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21583"/>
            <a:ext cx="10515600" cy="1325563"/>
          </a:xfrm>
        </p:spPr>
        <p:txBody>
          <a:bodyPr/>
          <a:lstStyle/>
          <a:p>
            <a:pPr algn="ctr"/>
            <a:r>
              <a:rPr lang="en-ZA" b="1" dirty="0"/>
              <a:t>Thank you</a:t>
            </a:r>
          </a:p>
        </p:txBody>
      </p:sp>
      <p:sp>
        <p:nvSpPr>
          <p:cNvPr id="3" name="Subtitle 2"/>
          <p:cNvSpPr>
            <a:spLocks noGrp="1"/>
          </p:cNvSpPr>
          <p:nvPr>
            <p:ph idx="1"/>
          </p:nvPr>
        </p:nvSpPr>
        <p:spPr>
          <a:xfrm>
            <a:off x="838200" y="1825625"/>
            <a:ext cx="10515600" cy="4357461"/>
          </a:xfrm>
        </p:spPr>
        <p:txBody>
          <a:bodyPr>
            <a:normAutofit/>
          </a:bodyPr>
          <a:lstStyle/>
          <a:p>
            <a:pPr marL="0" indent="0">
              <a:buNone/>
            </a:pPr>
            <a:endParaRPr lang="en-ZA" b="1" dirty="0"/>
          </a:p>
          <a:p>
            <a:pPr marL="0" indent="0">
              <a:buNone/>
            </a:pPr>
            <a:endParaRPr lang="en-ZA" sz="2400" b="1" dirty="0"/>
          </a:p>
          <a:p>
            <a:pPr marL="0" indent="0">
              <a:buNone/>
            </a:pPr>
            <a:endParaRPr lang="en-ZA" sz="2800" b="1" dirty="0"/>
          </a:p>
        </p:txBody>
      </p:sp>
      <p:sp>
        <p:nvSpPr>
          <p:cNvPr id="4" name="Footer Placeholder 3"/>
          <p:cNvSpPr>
            <a:spLocks noGrp="1"/>
          </p:cNvSpPr>
          <p:nvPr>
            <p:ph type="ftr" sz="quarter" idx="11"/>
          </p:nvPr>
        </p:nvSpPr>
        <p:spPr/>
        <p:txBody>
          <a:bodyPr/>
          <a:lstStyle/>
          <a:p>
            <a:r>
              <a:rPr lang="en-ZA" dirty="0"/>
              <a:t>Explore Endless Horizons</a:t>
            </a:r>
          </a:p>
        </p:txBody>
      </p:sp>
      <p:pic>
        <p:nvPicPr>
          <p:cNvPr id="6" name="Picture 5"/>
          <p:cNvPicPr>
            <a:picLocks noChangeAspect="1"/>
          </p:cNvPicPr>
          <p:nvPr/>
        </p:nvPicPr>
        <p:blipFill>
          <a:blip r:embed="rId2"/>
          <a:stretch>
            <a:fillRect/>
          </a:stretch>
        </p:blipFill>
        <p:spPr>
          <a:xfrm>
            <a:off x="10209211" y="132416"/>
            <a:ext cx="1639966" cy="1639966"/>
          </a:xfrm>
          <a:prstGeom prst="rect">
            <a:avLst/>
          </a:prstGeom>
        </p:spPr>
      </p:pic>
    </p:spTree>
    <p:extLst>
      <p:ext uri="{BB962C8B-B14F-4D97-AF65-F5344CB8AC3E}">
        <p14:creationId xmlns:p14="http://schemas.microsoft.com/office/powerpoint/2010/main" val="362830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89212" y="6135808"/>
            <a:ext cx="7619999" cy="365125"/>
          </a:xfrm>
        </p:spPr>
        <p:txBody>
          <a:bodyPr/>
          <a:lstStyle/>
          <a:p>
            <a:pPr algn="ctr"/>
            <a:r>
              <a:rPr lang="en-ZA"/>
              <a:t>Explore Endless Horizons</a:t>
            </a:r>
            <a:endParaRPr lang="en-ZA" i="1" dirty="0"/>
          </a:p>
        </p:txBody>
      </p:sp>
      <p:pic>
        <p:nvPicPr>
          <p:cNvPr id="6" name="Picture 5"/>
          <p:cNvPicPr>
            <a:picLocks noChangeAspect="1"/>
          </p:cNvPicPr>
          <p:nvPr/>
        </p:nvPicPr>
        <p:blipFill>
          <a:blip r:embed="rId2"/>
          <a:stretch>
            <a:fillRect/>
          </a:stretch>
        </p:blipFill>
        <p:spPr>
          <a:xfrm>
            <a:off x="10209211" y="132416"/>
            <a:ext cx="1639966" cy="1639966"/>
          </a:xfrm>
          <a:prstGeom prst="rect">
            <a:avLst/>
          </a:prstGeom>
        </p:spPr>
      </p:pic>
      <p:pic>
        <p:nvPicPr>
          <p:cNvPr id="18" name="Picture 17">
            <a:extLst>
              <a:ext uri="{FF2B5EF4-FFF2-40B4-BE49-F238E27FC236}">
                <a16:creationId xmlns:a16="http://schemas.microsoft.com/office/drawing/2014/main" id="{38096620-0F62-4532-BA28-048A2AF80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688" y="1548594"/>
            <a:ext cx="4738623" cy="376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218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Background and Purpose</a:t>
            </a:r>
          </a:p>
        </p:txBody>
      </p:sp>
      <p:sp>
        <p:nvSpPr>
          <p:cNvPr id="4" name="Content Placeholder 3"/>
          <p:cNvSpPr>
            <a:spLocks noGrp="1"/>
          </p:cNvSpPr>
          <p:nvPr>
            <p:ph idx="1"/>
          </p:nvPr>
        </p:nvSpPr>
        <p:spPr>
          <a:xfrm>
            <a:off x="1289801" y="1905000"/>
            <a:ext cx="9444008" cy="3777622"/>
          </a:xfrm>
        </p:spPr>
        <p:txBody>
          <a:bodyPr>
            <a:normAutofit/>
          </a:bodyPr>
          <a:lstStyle/>
          <a:p>
            <a:r>
              <a:rPr lang="en-ZA" b="1" dirty="0">
                <a:solidFill>
                  <a:schemeClr val="tx1"/>
                </a:solidFill>
              </a:rPr>
              <a:t>First circular was issued in October 2015 (</a:t>
            </a:r>
            <a:r>
              <a:rPr lang="en-ZA" b="1" dirty="0">
                <a:solidFill>
                  <a:schemeClr val="tx1"/>
                </a:solidFill>
                <a:hlinkClick r:id="rId2" action="ppaction://hlinkfile"/>
              </a:rPr>
              <a:t>Circular 77</a:t>
            </a:r>
            <a:r>
              <a:rPr lang="en-ZA" b="1" dirty="0">
                <a:solidFill>
                  <a:schemeClr val="tx1"/>
                </a:solidFill>
              </a:rPr>
              <a:t>)</a:t>
            </a:r>
          </a:p>
          <a:p>
            <a:r>
              <a:rPr lang="en-ZA" b="1" dirty="0">
                <a:solidFill>
                  <a:schemeClr val="tx1"/>
                </a:solidFill>
              </a:rPr>
              <a:t>The purpose of the Circular is to provide guidance to municipalities and municipal entities to establish a suitable supply chain management system for infrastructure delivery which is better able to deliver value for money, while minimizing the scope of corruption. </a:t>
            </a:r>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6" name="Picture 5"/>
          <p:cNvPicPr>
            <a:picLocks noChangeAspect="1"/>
          </p:cNvPicPr>
          <p:nvPr/>
        </p:nvPicPr>
        <p:blipFill>
          <a:blip r:embed="rId3"/>
          <a:stretch>
            <a:fillRect/>
          </a:stretch>
        </p:blipFill>
        <p:spPr>
          <a:xfrm>
            <a:off x="10209211" y="132416"/>
            <a:ext cx="1639966" cy="1639966"/>
          </a:xfrm>
          <a:prstGeom prst="rect">
            <a:avLst/>
          </a:prstGeom>
        </p:spPr>
      </p:pic>
    </p:spTree>
    <p:extLst>
      <p:ext uri="{BB962C8B-B14F-4D97-AF65-F5344CB8AC3E}">
        <p14:creationId xmlns:p14="http://schemas.microsoft.com/office/powerpoint/2010/main" val="29720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Background and Purpose</a:t>
            </a:r>
          </a:p>
        </p:txBody>
      </p:sp>
      <p:pic>
        <p:nvPicPr>
          <p:cNvPr id="5" name="Content Placeholder 4">
            <a:hlinkClick r:id="rId2" action="ppaction://hlinkfile"/>
            <a:extLst>
              <a:ext uri="{FF2B5EF4-FFF2-40B4-BE49-F238E27FC236}">
                <a16:creationId xmlns:a16="http://schemas.microsoft.com/office/drawing/2014/main" id="{BBB3D583-E3A6-4CBF-AC2E-A0677065C6C5}"/>
              </a:ext>
            </a:extLst>
          </p:cNvPr>
          <p:cNvPicPr>
            <a:picLocks noGrp="1" noChangeAspect="1"/>
          </p:cNvPicPr>
          <p:nvPr>
            <p:ph idx="1"/>
          </p:nvPr>
        </p:nvPicPr>
        <p:blipFill>
          <a:blip r:embed="rId3"/>
          <a:stretch>
            <a:fillRect/>
          </a:stretch>
        </p:blipFill>
        <p:spPr>
          <a:xfrm>
            <a:off x="3053166" y="1317356"/>
            <a:ext cx="6214819" cy="4818452"/>
          </a:xfrm>
          <a:prstGeom prst="rect">
            <a:avLst/>
          </a:prstGeom>
        </p:spPr>
      </p:pic>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6" name="Picture 5"/>
          <p:cNvPicPr>
            <a:picLocks noChangeAspect="1"/>
          </p:cNvPicPr>
          <p:nvPr/>
        </p:nvPicPr>
        <p:blipFill>
          <a:blip r:embed="rId4"/>
          <a:stretch>
            <a:fillRect/>
          </a:stretch>
        </p:blipFill>
        <p:spPr>
          <a:xfrm>
            <a:off x="10209211" y="132416"/>
            <a:ext cx="1639966" cy="1639966"/>
          </a:xfrm>
          <a:prstGeom prst="rect">
            <a:avLst/>
          </a:prstGeom>
        </p:spPr>
      </p:pic>
    </p:spTree>
    <p:extLst>
      <p:ext uri="{BB962C8B-B14F-4D97-AF65-F5344CB8AC3E}">
        <p14:creationId xmlns:p14="http://schemas.microsoft.com/office/powerpoint/2010/main" val="325024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520" y="731778"/>
            <a:ext cx="8493551" cy="771057"/>
          </a:xfrm>
        </p:spPr>
        <p:txBody>
          <a:bodyPr>
            <a:normAutofit fontScale="90000"/>
          </a:bodyPr>
          <a:lstStyle/>
          <a:p>
            <a:r>
              <a:rPr lang="en-ZA" b="1" dirty="0"/>
              <a:t>Standard for Infrastructure Procurement and Delivery Management - Coverage</a:t>
            </a:r>
          </a:p>
        </p:txBody>
      </p:sp>
      <p:sp>
        <p:nvSpPr>
          <p:cNvPr id="4" name="Content Placeholder 3"/>
          <p:cNvSpPr>
            <a:spLocks noGrp="1"/>
          </p:cNvSpPr>
          <p:nvPr>
            <p:ph sz="half" idx="1"/>
          </p:nvPr>
        </p:nvSpPr>
        <p:spPr>
          <a:xfrm>
            <a:off x="1602557" y="2004345"/>
            <a:ext cx="10086523" cy="1333215"/>
          </a:xfrm>
        </p:spPr>
        <p:txBody>
          <a:bodyPr>
            <a:normAutofit fontScale="40000" lnSpcReduction="20000"/>
          </a:bodyPr>
          <a:lstStyle/>
          <a:p>
            <a:pPr marL="0" indent="0">
              <a:buNone/>
            </a:pPr>
            <a:r>
              <a:rPr lang="en-ZA" sz="2800" b="1" dirty="0">
                <a:solidFill>
                  <a:schemeClr val="tx1"/>
                </a:solidFill>
              </a:rPr>
              <a:t>Infrastructure:</a:t>
            </a:r>
          </a:p>
          <a:p>
            <a:pPr>
              <a:buFont typeface="Wingdings" panose="05000000000000000000" pitchFamily="2" charset="2"/>
              <a:buChar char="Ø"/>
            </a:pPr>
            <a:r>
              <a:rPr lang="en-ZA" sz="2800" dirty="0">
                <a:solidFill>
                  <a:schemeClr val="tx1"/>
                </a:solidFill>
              </a:rPr>
              <a:t>Immovable assets which are acquired, constructed or which results from construction operations; or</a:t>
            </a:r>
          </a:p>
          <a:p>
            <a:pPr>
              <a:buFont typeface="Wingdings" panose="05000000000000000000" pitchFamily="2" charset="2"/>
              <a:buChar char="Ø"/>
            </a:pPr>
            <a:r>
              <a:rPr lang="en-ZA" sz="2800" dirty="0">
                <a:solidFill>
                  <a:schemeClr val="tx1"/>
                </a:solidFill>
              </a:rPr>
              <a:t>Moveable assets which cannot function independently from purpose built immovable assets</a:t>
            </a:r>
          </a:p>
          <a:p>
            <a:pPr marL="0" indent="0">
              <a:buNone/>
            </a:pPr>
            <a:endParaRPr lang="en-ZA" dirty="0">
              <a:solidFill>
                <a:schemeClr val="tx1"/>
              </a:solidFill>
            </a:endParaRPr>
          </a:p>
        </p:txBody>
      </p:sp>
      <p:sp>
        <p:nvSpPr>
          <p:cNvPr id="7" name="Content Placeholder 6">
            <a:extLst>
              <a:ext uri="{FF2B5EF4-FFF2-40B4-BE49-F238E27FC236}">
                <a16:creationId xmlns:a16="http://schemas.microsoft.com/office/drawing/2014/main" id="{6AAB30E4-CE07-434E-ADF8-4A27078DA798}"/>
              </a:ext>
            </a:extLst>
          </p:cNvPr>
          <p:cNvSpPr>
            <a:spLocks noGrp="1"/>
          </p:cNvSpPr>
          <p:nvPr>
            <p:ph sz="half" idx="2"/>
          </p:nvPr>
        </p:nvSpPr>
        <p:spPr>
          <a:xfrm>
            <a:off x="1602558" y="2752628"/>
            <a:ext cx="9902054" cy="3383180"/>
          </a:xfrm>
        </p:spPr>
        <p:txBody>
          <a:bodyPr>
            <a:normAutofit fontScale="40000" lnSpcReduction="20000"/>
          </a:bodyPr>
          <a:lstStyle/>
          <a:p>
            <a:pPr marL="0" indent="0">
              <a:buNone/>
            </a:pPr>
            <a:r>
              <a:rPr lang="en-ZA" sz="2800" b="1" dirty="0">
                <a:solidFill>
                  <a:schemeClr val="tx1"/>
                </a:solidFill>
              </a:rPr>
              <a:t>This standard prescribes:</a:t>
            </a:r>
          </a:p>
          <a:p>
            <a:pPr>
              <a:buFont typeface="Wingdings" panose="05000000000000000000" pitchFamily="2" charset="2"/>
              <a:buChar char="Ø"/>
            </a:pPr>
            <a:r>
              <a:rPr lang="en-ZA" sz="2800" dirty="0">
                <a:solidFill>
                  <a:schemeClr val="tx1"/>
                </a:solidFill>
              </a:rPr>
              <a:t>A control framework for the planning, design and execution of infrastructure projects, the tracking of such projects and the monitoring of performance</a:t>
            </a:r>
          </a:p>
          <a:p>
            <a:pPr>
              <a:buFont typeface="Wingdings" panose="05000000000000000000" pitchFamily="2" charset="2"/>
              <a:buChar char="Ø"/>
            </a:pPr>
            <a:r>
              <a:rPr lang="en-ZA" sz="2800" dirty="0">
                <a:solidFill>
                  <a:schemeClr val="tx1"/>
                </a:solidFill>
              </a:rPr>
              <a:t>A control framework for infrastructure procurement</a:t>
            </a:r>
          </a:p>
          <a:p>
            <a:pPr>
              <a:buFont typeface="Wingdings" panose="05000000000000000000" pitchFamily="2" charset="2"/>
              <a:buChar char="Ø"/>
            </a:pPr>
            <a:r>
              <a:rPr lang="en-ZA" sz="2800" dirty="0">
                <a:solidFill>
                  <a:schemeClr val="tx1"/>
                </a:solidFill>
              </a:rPr>
              <a:t>Requirements for the following matters ass applied to infrastructure procurement and delivery management:</a:t>
            </a:r>
          </a:p>
          <a:p>
            <a:pPr lvl="1">
              <a:buFont typeface="Courier New" panose="02070309020205020404" pitchFamily="49" charset="0"/>
              <a:buChar char="o"/>
            </a:pPr>
            <a:r>
              <a:rPr lang="en-ZA" sz="2800" dirty="0">
                <a:solidFill>
                  <a:schemeClr val="tx1"/>
                </a:solidFill>
              </a:rPr>
              <a:t>Institutional arrangements</a:t>
            </a:r>
          </a:p>
          <a:p>
            <a:pPr lvl="1">
              <a:buFont typeface="Courier New" panose="02070309020205020404" pitchFamily="49" charset="0"/>
              <a:buChar char="o"/>
            </a:pPr>
            <a:r>
              <a:rPr lang="en-ZA" sz="2800" dirty="0">
                <a:solidFill>
                  <a:schemeClr val="tx1"/>
                </a:solidFill>
              </a:rPr>
              <a:t>Demand management</a:t>
            </a:r>
          </a:p>
          <a:p>
            <a:pPr lvl="1">
              <a:buFont typeface="Courier New" panose="02070309020205020404" pitchFamily="49" charset="0"/>
              <a:buChar char="o"/>
            </a:pPr>
            <a:r>
              <a:rPr lang="en-ZA" sz="2800" dirty="0">
                <a:solidFill>
                  <a:schemeClr val="tx1"/>
                </a:solidFill>
              </a:rPr>
              <a:t>Acquisition management</a:t>
            </a:r>
          </a:p>
          <a:p>
            <a:pPr lvl="1">
              <a:buFont typeface="Courier New" panose="02070309020205020404" pitchFamily="49" charset="0"/>
              <a:buChar char="o"/>
            </a:pPr>
            <a:r>
              <a:rPr lang="en-ZA" sz="2800" dirty="0">
                <a:solidFill>
                  <a:schemeClr val="tx1"/>
                </a:solidFill>
              </a:rPr>
              <a:t>Logistics management</a:t>
            </a:r>
          </a:p>
          <a:p>
            <a:pPr lvl="1">
              <a:buFont typeface="Courier New" panose="02070309020205020404" pitchFamily="49" charset="0"/>
              <a:buChar char="o"/>
            </a:pPr>
            <a:r>
              <a:rPr lang="en-ZA" sz="2800" dirty="0">
                <a:solidFill>
                  <a:schemeClr val="tx1"/>
                </a:solidFill>
              </a:rPr>
              <a:t>Disposal management</a:t>
            </a:r>
          </a:p>
          <a:p>
            <a:pPr lvl="1">
              <a:buFont typeface="Courier New" panose="02070309020205020404" pitchFamily="49" charset="0"/>
              <a:buChar char="o"/>
            </a:pPr>
            <a:r>
              <a:rPr lang="en-ZA" sz="2800" dirty="0">
                <a:solidFill>
                  <a:schemeClr val="tx1"/>
                </a:solidFill>
              </a:rPr>
              <a:t>Reporting of supply chain management information</a:t>
            </a:r>
          </a:p>
          <a:p>
            <a:pPr lvl="1">
              <a:buFont typeface="Courier New" panose="02070309020205020404" pitchFamily="49" charset="0"/>
              <a:buChar char="o"/>
            </a:pPr>
            <a:r>
              <a:rPr lang="en-ZA" sz="2800" dirty="0">
                <a:solidFill>
                  <a:schemeClr val="tx1"/>
                </a:solidFill>
              </a:rPr>
              <a:t>Regular assessment of the supply chain  management performance and</a:t>
            </a:r>
          </a:p>
          <a:p>
            <a:pPr lvl="1">
              <a:buFont typeface="Courier New" panose="02070309020205020404" pitchFamily="49" charset="0"/>
              <a:buChar char="o"/>
            </a:pPr>
            <a:r>
              <a:rPr lang="en-ZA" sz="2800" dirty="0">
                <a:solidFill>
                  <a:schemeClr val="tx1"/>
                </a:solidFill>
              </a:rPr>
              <a:t>Risk management and internal control</a:t>
            </a:r>
          </a:p>
          <a:p>
            <a:endParaRPr lang="en-ZA" dirty="0"/>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6" name="Picture 5"/>
          <p:cNvPicPr>
            <a:picLocks noChangeAspect="1"/>
          </p:cNvPicPr>
          <p:nvPr/>
        </p:nvPicPr>
        <p:blipFill>
          <a:blip r:embed="rId2"/>
          <a:stretch>
            <a:fillRect/>
          </a:stretch>
        </p:blipFill>
        <p:spPr>
          <a:xfrm>
            <a:off x="10209211" y="132416"/>
            <a:ext cx="1639966" cy="1639966"/>
          </a:xfrm>
          <a:prstGeom prst="rect">
            <a:avLst/>
          </a:prstGeom>
        </p:spPr>
      </p:pic>
    </p:spTree>
    <p:extLst>
      <p:ext uri="{BB962C8B-B14F-4D97-AF65-F5344CB8AC3E}">
        <p14:creationId xmlns:p14="http://schemas.microsoft.com/office/powerpoint/2010/main" val="362587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567549"/>
            <a:ext cx="8917757" cy="1036235"/>
          </a:xfrm>
        </p:spPr>
        <p:txBody>
          <a:bodyPr>
            <a:normAutofit fontScale="90000"/>
          </a:bodyPr>
          <a:lstStyle/>
          <a:p>
            <a:r>
              <a:rPr lang="en-ZA" b="1" dirty="0"/>
              <a:t>Standard for Infrastructure Procurement and Delivery Management – Coverage cont.</a:t>
            </a:r>
          </a:p>
        </p:txBody>
      </p:sp>
      <p:sp>
        <p:nvSpPr>
          <p:cNvPr id="4" name="Content Placeholder 3"/>
          <p:cNvSpPr>
            <a:spLocks noGrp="1"/>
          </p:cNvSpPr>
          <p:nvPr>
            <p:ph idx="1"/>
          </p:nvPr>
        </p:nvSpPr>
        <p:spPr>
          <a:xfrm>
            <a:off x="1300557" y="1603784"/>
            <a:ext cx="9703415" cy="4667924"/>
          </a:xfrm>
        </p:spPr>
        <p:txBody>
          <a:bodyPr>
            <a:normAutofit/>
          </a:bodyPr>
          <a:lstStyle/>
          <a:p>
            <a:pPr marL="0" indent="0">
              <a:buNone/>
            </a:pPr>
            <a:r>
              <a:rPr lang="en-ZA" b="1" dirty="0"/>
              <a:t>Standard does not apply to:</a:t>
            </a:r>
          </a:p>
          <a:p>
            <a:pPr>
              <a:buFont typeface="Wingdings" panose="05000000000000000000" pitchFamily="2" charset="2"/>
              <a:buChar char="Ø"/>
            </a:pPr>
            <a:r>
              <a:rPr lang="en-ZA" b="1" dirty="0"/>
              <a:t>The storage of goods and equipment following their delivery to an organ of state which are stored and issued to contractors or to employees of the organ of state</a:t>
            </a:r>
          </a:p>
          <a:p>
            <a:pPr>
              <a:buFont typeface="Wingdings" panose="05000000000000000000" pitchFamily="2" charset="2"/>
              <a:buChar char="Ø"/>
            </a:pPr>
            <a:r>
              <a:rPr lang="en-ZA" b="1" dirty="0"/>
              <a:t>The disposal or letting of land</a:t>
            </a:r>
          </a:p>
          <a:p>
            <a:pPr>
              <a:buFont typeface="Wingdings" panose="05000000000000000000" pitchFamily="2" charset="2"/>
              <a:buChar char="Ø"/>
            </a:pPr>
            <a:r>
              <a:rPr lang="en-ZA" b="1" dirty="0"/>
              <a:t>The conclusion of any form of land availability agreement</a:t>
            </a:r>
          </a:p>
          <a:p>
            <a:pPr>
              <a:buFont typeface="Wingdings" panose="05000000000000000000" pitchFamily="2" charset="2"/>
              <a:buChar char="Ø"/>
            </a:pPr>
            <a:r>
              <a:rPr lang="en-ZA" b="1" dirty="0"/>
              <a:t>The leasing or rental of moveable assets</a:t>
            </a:r>
          </a:p>
          <a:p>
            <a:pPr>
              <a:buFont typeface="Wingdings" panose="05000000000000000000" pitchFamily="2" charset="2"/>
              <a:buChar char="Ø"/>
            </a:pPr>
            <a:r>
              <a:rPr lang="en-ZA" b="1" dirty="0"/>
              <a:t>Public private partnerships and</a:t>
            </a:r>
          </a:p>
          <a:p>
            <a:pPr>
              <a:buFont typeface="Wingdings" panose="05000000000000000000" pitchFamily="2" charset="2"/>
              <a:buChar char="Ø"/>
            </a:pPr>
            <a:r>
              <a:rPr lang="en-ZA" b="1" dirty="0"/>
              <a:t>The provision of municipal services by means of external mechanisms referred to in Chapter 8 of the Municipal Systems Act.</a:t>
            </a:r>
            <a:endParaRPr lang="en-ZA" dirty="0"/>
          </a:p>
          <a:p>
            <a:pPr marL="457200" lvl="1" indent="0">
              <a:buNone/>
            </a:pPr>
            <a:endParaRPr lang="en-ZA" dirty="0"/>
          </a:p>
          <a:p>
            <a:endParaRPr lang="en-ZA" dirty="0"/>
          </a:p>
          <a:p>
            <a:endParaRPr lang="en-ZA" dirty="0"/>
          </a:p>
          <a:p>
            <a:endParaRPr lang="en-ZA" dirty="0"/>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p:txBody>
      </p:sp>
      <p:pic>
        <p:nvPicPr>
          <p:cNvPr id="6" name="Picture 5"/>
          <p:cNvPicPr>
            <a:picLocks noChangeAspect="1"/>
          </p:cNvPicPr>
          <p:nvPr/>
        </p:nvPicPr>
        <p:blipFill>
          <a:blip r:embed="rId2"/>
          <a:stretch>
            <a:fillRect/>
          </a:stretch>
        </p:blipFill>
        <p:spPr>
          <a:xfrm>
            <a:off x="10209211" y="132416"/>
            <a:ext cx="1639966" cy="1471368"/>
          </a:xfrm>
          <a:prstGeom prst="rect">
            <a:avLst/>
          </a:prstGeom>
        </p:spPr>
      </p:pic>
    </p:spTree>
    <p:extLst>
      <p:ext uri="{BB962C8B-B14F-4D97-AF65-F5344CB8AC3E}">
        <p14:creationId xmlns:p14="http://schemas.microsoft.com/office/powerpoint/2010/main" val="155905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Gateway Concept</a:t>
            </a:r>
          </a:p>
        </p:txBody>
      </p:sp>
      <p:sp>
        <p:nvSpPr>
          <p:cNvPr id="3" name="Footer Placeholder 2"/>
          <p:cNvSpPr>
            <a:spLocks noGrp="1"/>
          </p:cNvSpPr>
          <p:nvPr>
            <p:ph type="ftr" sz="quarter" idx="11"/>
          </p:nvPr>
        </p:nvSpPr>
        <p:spPr/>
        <p:txBody>
          <a:bodyPr/>
          <a:lstStyle/>
          <a:p>
            <a:pPr algn="ctr"/>
            <a:r>
              <a:rPr lang="en-ZA" dirty="0"/>
              <a:t>Explore Endless Horizons</a:t>
            </a:r>
            <a:endParaRPr lang="en-ZA" i="1" dirty="0"/>
          </a:p>
          <a:p>
            <a:pPr algn="ctr"/>
            <a:endParaRPr lang="en-ZA" i="1" dirty="0"/>
          </a:p>
        </p:txBody>
      </p:sp>
      <p:pic>
        <p:nvPicPr>
          <p:cNvPr id="7" name="Picture 6"/>
          <p:cNvPicPr>
            <a:picLocks noChangeAspect="1"/>
          </p:cNvPicPr>
          <p:nvPr/>
        </p:nvPicPr>
        <p:blipFill>
          <a:blip r:embed="rId2"/>
          <a:stretch>
            <a:fillRect/>
          </a:stretch>
        </p:blipFill>
        <p:spPr>
          <a:xfrm>
            <a:off x="10209211" y="132416"/>
            <a:ext cx="1639966" cy="1639966"/>
          </a:xfrm>
          <a:prstGeom prst="rect">
            <a:avLst/>
          </a:prstGeom>
        </p:spPr>
      </p:pic>
      <p:pic>
        <p:nvPicPr>
          <p:cNvPr id="9" name="Content Placeholder 8">
            <a:extLst>
              <a:ext uri="{FF2B5EF4-FFF2-40B4-BE49-F238E27FC236}">
                <a16:creationId xmlns:a16="http://schemas.microsoft.com/office/drawing/2014/main" id="{79489032-480D-4D26-BEA5-A2C123A08261}"/>
              </a:ext>
            </a:extLst>
          </p:cNvPr>
          <p:cNvPicPr>
            <a:picLocks noGrp="1" noChangeAspect="1"/>
          </p:cNvPicPr>
          <p:nvPr>
            <p:ph idx="1"/>
          </p:nvPr>
        </p:nvPicPr>
        <p:blipFill>
          <a:blip r:embed="rId3"/>
          <a:stretch>
            <a:fillRect/>
          </a:stretch>
        </p:blipFill>
        <p:spPr>
          <a:xfrm>
            <a:off x="857839" y="1659118"/>
            <a:ext cx="10878532" cy="4476690"/>
          </a:xfrm>
          <a:prstGeom prst="rect">
            <a:avLst/>
          </a:prstGeom>
        </p:spPr>
      </p:pic>
    </p:spTree>
    <p:extLst>
      <p:ext uri="{BB962C8B-B14F-4D97-AF65-F5344CB8AC3E}">
        <p14:creationId xmlns:p14="http://schemas.microsoft.com/office/powerpoint/2010/main" val="111899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F9CC-2DAB-43B1-9A12-4A0A7C78938F}"/>
              </a:ext>
            </a:extLst>
          </p:cNvPr>
          <p:cNvSpPr>
            <a:spLocks noGrp="1"/>
          </p:cNvSpPr>
          <p:nvPr>
            <p:ph type="title"/>
          </p:nvPr>
        </p:nvSpPr>
        <p:spPr>
          <a:xfrm>
            <a:off x="1633591" y="624110"/>
            <a:ext cx="8671389" cy="1280890"/>
          </a:xfrm>
        </p:spPr>
        <p:txBody>
          <a:bodyPr>
            <a:normAutofit fontScale="90000"/>
          </a:bodyPr>
          <a:lstStyle/>
          <a:p>
            <a:r>
              <a:rPr lang="en-ZA" b="1" dirty="0"/>
              <a:t>Control framework for planning, design and execution of infrastructure projects</a:t>
            </a:r>
            <a:endParaRPr lang="en-ZA" dirty="0"/>
          </a:p>
        </p:txBody>
      </p:sp>
      <p:sp>
        <p:nvSpPr>
          <p:cNvPr id="6" name="Content Placeholder 5">
            <a:extLst>
              <a:ext uri="{FF2B5EF4-FFF2-40B4-BE49-F238E27FC236}">
                <a16:creationId xmlns:a16="http://schemas.microsoft.com/office/drawing/2014/main" id="{EEF99BCE-4376-4B82-87DC-45DB4FB1FAD7}"/>
              </a:ext>
            </a:extLst>
          </p:cNvPr>
          <p:cNvSpPr>
            <a:spLocks noGrp="1"/>
          </p:cNvSpPr>
          <p:nvPr>
            <p:ph idx="1"/>
          </p:nvPr>
        </p:nvSpPr>
        <p:spPr>
          <a:xfrm>
            <a:off x="1272619" y="1905000"/>
            <a:ext cx="10231993" cy="4230808"/>
          </a:xfrm>
        </p:spPr>
        <p:txBody>
          <a:bodyPr>
            <a:normAutofit fontScale="92500" lnSpcReduction="10000"/>
          </a:bodyPr>
          <a:lstStyle/>
          <a:p>
            <a:pPr>
              <a:buFont typeface="Wingdings" panose="05000000000000000000" pitchFamily="2" charset="2"/>
              <a:buChar char="Ø"/>
            </a:pPr>
            <a:r>
              <a:rPr lang="en-ZA" dirty="0"/>
              <a:t>Stages 3 to 9 may be omitted where the required work does not involve the provision of new infrastructure or the rehabilitation, refurbishment or alteration of existing infrastructure.</a:t>
            </a:r>
          </a:p>
          <a:p>
            <a:pPr>
              <a:buFont typeface="Wingdings" panose="05000000000000000000" pitchFamily="2" charset="2"/>
              <a:buChar char="Ø"/>
            </a:pPr>
            <a:r>
              <a:rPr lang="en-ZA" dirty="0"/>
              <a:t>Stages 5 and 6 may be omitted if sufficient information to proceed to stage 7 is contained in the stage 4 deliverables. </a:t>
            </a:r>
          </a:p>
          <a:p>
            <a:pPr>
              <a:buFont typeface="Wingdings" panose="05000000000000000000" pitchFamily="2" charset="2"/>
              <a:buChar char="Ø"/>
            </a:pPr>
            <a:r>
              <a:rPr lang="en-ZA" dirty="0"/>
              <a:t>A stage shall only be complete when the deliverables has been approved or accepted by the person designated in the  policy.</a:t>
            </a:r>
          </a:p>
          <a:p>
            <a:pPr>
              <a:buFont typeface="Wingdings" panose="05000000000000000000" pitchFamily="2" charset="2"/>
              <a:buChar char="Ø"/>
            </a:pPr>
            <a:r>
              <a:rPr lang="en-ZA" dirty="0"/>
              <a:t>Prefeasibility and feasibility reports shall be required as end-of stage deliverables for stage 3 and 4, respectively, where one or more of the following applies:</a:t>
            </a:r>
          </a:p>
          <a:p>
            <a:pPr lvl="1">
              <a:buFont typeface="Arial" panose="020B0604020202020204" pitchFamily="34" charset="0"/>
              <a:buChar char="•"/>
            </a:pPr>
            <a:r>
              <a:rPr lang="en-ZA" dirty="0"/>
              <a:t>A major public enterprise where the total project capital expenditure exceeds R1,5 billion; or</a:t>
            </a:r>
          </a:p>
          <a:p>
            <a:pPr lvl="1">
              <a:buFont typeface="Arial" panose="020B0604020202020204" pitchFamily="34" charset="0"/>
              <a:buChar char="•"/>
            </a:pPr>
            <a:r>
              <a:rPr lang="en-ZA" dirty="0"/>
              <a:t>An organ of state subject to the Public Finance Management Act other than a major public enterprise where the total project capital expenditure exceeds R1 billion including VAT, or where expenditure per year for a minimum of three years exceeds R250 million per annum including VAT.</a:t>
            </a:r>
          </a:p>
          <a:p>
            <a:pPr lvl="1">
              <a:buFont typeface="Arial" panose="020B0604020202020204" pitchFamily="34" charset="0"/>
              <a:buChar char="•"/>
            </a:pPr>
            <a:r>
              <a:rPr lang="en-ZA" dirty="0"/>
              <a:t>The organ of state’s infrastructure procurement and delivery supply chain management policy requires that prefeasibility and feasibility reports  be produces during stages 3 and 4 respectively. (7.5 Billion) </a:t>
            </a:r>
          </a:p>
          <a:p>
            <a:pPr>
              <a:buFont typeface="Wingdings" panose="05000000000000000000" pitchFamily="2" charset="2"/>
              <a:buChar char="Ø"/>
            </a:pPr>
            <a:endParaRPr lang="en-ZA" dirty="0"/>
          </a:p>
        </p:txBody>
      </p:sp>
      <p:sp>
        <p:nvSpPr>
          <p:cNvPr id="4" name="Footer Placeholder 3">
            <a:extLst>
              <a:ext uri="{FF2B5EF4-FFF2-40B4-BE49-F238E27FC236}">
                <a16:creationId xmlns:a16="http://schemas.microsoft.com/office/drawing/2014/main" id="{9F63B12E-D203-4E8B-80C4-3C7813F02DE5}"/>
              </a:ext>
            </a:extLst>
          </p:cNvPr>
          <p:cNvSpPr>
            <a:spLocks noGrp="1"/>
          </p:cNvSpPr>
          <p:nvPr>
            <p:ph type="ftr" sz="quarter" idx="11"/>
          </p:nvPr>
        </p:nvSpPr>
        <p:spPr/>
        <p:txBody>
          <a:bodyPr/>
          <a:lstStyle/>
          <a:p>
            <a:pPr algn="ctr"/>
            <a:r>
              <a:rPr lang="en-ZA" dirty="0"/>
              <a:t>Explore Endless Horizons</a:t>
            </a:r>
            <a:endParaRPr lang="en-ZA" i="1" dirty="0"/>
          </a:p>
        </p:txBody>
      </p:sp>
      <p:pic>
        <p:nvPicPr>
          <p:cNvPr id="5" name="Picture 4">
            <a:extLst>
              <a:ext uri="{FF2B5EF4-FFF2-40B4-BE49-F238E27FC236}">
                <a16:creationId xmlns:a16="http://schemas.microsoft.com/office/drawing/2014/main" id="{D4D06D09-CB08-4912-A6B3-69120B355422}"/>
              </a:ext>
            </a:extLst>
          </p:cNvPr>
          <p:cNvPicPr>
            <a:picLocks noChangeAspect="1"/>
          </p:cNvPicPr>
          <p:nvPr/>
        </p:nvPicPr>
        <p:blipFill>
          <a:blip r:embed="rId2"/>
          <a:stretch>
            <a:fillRect/>
          </a:stretch>
        </p:blipFill>
        <p:spPr>
          <a:xfrm>
            <a:off x="10058382" y="433632"/>
            <a:ext cx="1639966" cy="1471368"/>
          </a:xfrm>
          <a:prstGeom prst="rect">
            <a:avLst/>
          </a:prstGeom>
        </p:spPr>
      </p:pic>
    </p:spTree>
    <p:extLst>
      <p:ext uri="{BB962C8B-B14F-4D97-AF65-F5344CB8AC3E}">
        <p14:creationId xmlns:p14="http://schemas.microsoft.com/office/powerpoint/2010/main" val="173810058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3651</TotalTime>
  <Words>1745</Words>
  <Application>Microsoft Office PowerPoint</Application>
  <PresentationFormat>Widescreen</PresentationFormat>
  <Paragraphs>230</Paragraphs>
  <Slides>28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Century Gothic</vt:lpstr>
      <vt:lpstr>Courier New</vt:lpstr>
      <vt:lpstr>Times New Roman</vt:lpstr>
      <vt:lpstr>Wingdings</vt:lpstr>
      <vt:lpstr>Wingdings 3</vt:lpstr>
      <vt:lpstr>Wisp</vt:lpstr>
      <vt:lpstr>Document</vt:lpstr>
      <vt:lpstr>Standard for Infrastructure Procurement and Delivery Management ( SIPDM) </vt:lpstr>
      <vt:lpstr>Content </vt:lpstr>
      <vt:lpstr>PowerPoint Presentation</vt:lpstr>
      <vt:lpstr>Background and Purpose</vt:lpstr>
      <vt:lpstr>Background and Purpose</vt:lpstr>
      <vt:lpstr>Standard for Infrastructure Procurement and Delivery Management - Coverage</vt:lpstr>
      <vt:lpstr>Standard for Infrastructure Procurement and Delivery Management – Coverage cont.</vt:lpstr>
      <vt:lpstr>Gateway Concept</vt:lpstr>
      <vt:lpstr>Control framework for planning, design and execution of infrastructure projects</vt:lpstr>
      <vt:lpstr>END OF STAGE DELIVERABLES</vt:lpstr>
      <vt:lpstr>Control framework for planning, design and execution of infrastructure projects</vt:lpstr>
      <vt:lpstr>Control framework for planning, design and execution of infrastructure projects</vt:lpstr>
      <vt:lpstr>Control framework for planning, design and execution of infrastructure projects</vt:lpstr>
      <vt:lpstr>Gateway review</vt:lpstr>
      <vt:lpstr>FRAMEWORK CONTRACTS</vt:lpstr>
      <vt:lpstr>FRAMEWORK CONTRACTS</vt:lpstr>
      <vt:lpstr>FRAMEWORK CONTRACTS</vt:lpstr>
      <vt:lpstr>FRAMEWORK CONTRACTS</vt:lpstr>
      <vt:lpstr>FRAMEWORK CONTRACTS</vt:lpstr>
      <vt:lpstr>Procurement activities and gates associated with the issuing of an order in terms of a framework agreement</vt:lpstr>
      <vt:lpstr>FRAMEWORK CONTRACTS ALIGNED WITH SIPDM</vt:lpstr>
      <vt:lpstr>FRAMEWORK CONTRACTS ALIGNED WITH SIPDM</vt:lpstr>
      <vt:lpstr>Key considerations to SIPDM policy of Municipalities</vt:lpstr>
      <vt:lpstr>Assignment of responsibilities for approving or accepting end of stage deliverables.</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Mossel Bay Municipality</dc:title>
  <dc:creator>Scholtz, Duane</dc:creator>
  <cp:lastModifiedBy>Scholtz, Duane</cp:lastModifiedBy>
  <cp:revision>164</cp:revision>
  <dcterms:created xsi:type="dcterms:W3CDTF">2014-06-17T09:14:46Z</dcterms:created>
  <dcterms:modified xsi:type="dcterms:W3CDTF">2018-08-16T19:45:54Z</dcterms:modified>
</cp:coreProperties>
</file>