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93482" r:id="rId3"/>
    <p:sldMasterId id="2147493455" r:id="rId4"/>
    <p:sldMasterId id="2147493521" r:id="rId5"/>
  </p:sldMasterIdLst>
  <p:notesMasterIdLst>
    <p:notesMasterId r:id="rId46"/>
  </p:notesMasterIdLst>
  <p:handoutMasterIdLst>
    <p:handoutMasterId r:id="rId47"/>
  </p:handoutMasterIdLst>
  <p:sldIdLst>
    <p:sldId id="380" r:id="rId6"/>
    <p:sldId id="518" r:id="rId7"/>
    <p:sldId id="507" r:id="rId8"/>
    <p:sldId id="511" r:id="rId9"/>
    <p:sldId id="512" r:id="rId10"/>
    <p:sldId id="513" r:id="rId11"/>
    <p:sldId id="577" r:id="rId12"/>
    <p:sldId id="514" r:id="rId13"/>
    <p:sldId id="579" r:id="rId14"/>
    <p:sldId id="581" r:id="rId15"/>
    <p:sldId id="582" r:id="rId16"/>
    <p:sldId id="583" r:id="rId17"/>
    <p:sldId id="515" r:id="rId18"/>
    <p:sldId id="610" r:id="rId19"/>
    <p:sldId id="533" r:id="rId20"/>
    <p:sldId id="542" r:id="rId21"/>
    <p:sldId id="611" r:id="rId22"/>
    <p:sldId id="566" r:id="rId23"/>
    <p:sldId id="567" r:id="rId24"/>
    <p:sldId id="569" r:id="rId25"/>
    <p:sldId id="587" r:id="rId26"/>
    <p:sldId id="588" r:id="rId27"/>
    <p:sldId id="591" r:id="rId28"/>
    <p:sldId id="592" r:id="rId29"/>
    <p:sldId id="593" r:id="rId30"/>
    <p:sldId id="594" r:id="rId31"/>
    <p:sldId id="612" r:id="rId32"/>
    <p:sldId id="596" r:id="rId33"/>
    <p:sldId id="597" r:id="rId34"/>
    <p:sldId id="599" r:id="rId35"/>
    <p:sldId id="598" r:id="rId36"/>
    <p:sldId id="603" r:id="rId37"/>
    <p:sldId id="604" r:id="rId38"/>
    <p:sldId id="605" r:id="rId39"/>
    <p:sldId id="606" r:id="rId40"/>
    <p:sldId id="607" r:id="rId41"/>
    <p:sldId id="608" r:id="rId42"/>
    <p:sldId id="609" r:id="rId43"/>
    <p:sldId id="562" r:id="rId44"/>
    <p:sldId id="564" r:id="rId45"/>
  </p:sldIdLst>
  <p:sldSz cx="9144000" cy="6858000" type="screen4x3"/>
  <p:notesSz cx="6864350" cy="999648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orient="horz" pos="2183" userDrawn="1">
          <p15:clr>
            <a:srgbClr val="A4A3A4"/>
          </p15:clr>
        </p15:guide>
        <p15:guide id="3" pos="2880">
          <p15:clr>
            <a:srgbClr val="A4A3A4"/>
          </p15:clr>
        </p15:guide>
        <p15:guide id="4" pos="3833" userDrawn="1">
          <p15:clr>
            <a:srgbClr val="A4A3A4"/>
          </p15:clr>
        </p15:guide>
        <p15:guide id="5" orient="horz" pos="2341" userDrawn="1">
          <p15:clr>
            <a:srgbClr val="A4A3A4"/>
          </p15:clr>
        </p15:guide>
        <p15:guide id="6" orient="horz" pos="2954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1D1D"/>
    <a:srgbClr val="EB2819"/>
    <a:srgbClr val="E42020"/>
    <a:srgbClr val="7F7F7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3" autoAdjust="0"/>
    <p:restoredTop sz="95970" autoAdjust="0"/>
  </p:normalViewPr>
  <p:slideViewPr>
    <p:cSldViewPr snapToGrid="0" snapToObjects="1">
      <p:cViewPr>
        <p:scale>
          <a:sx n="77" d="100"/>
          <a:sy n="77" d="100"/>
        </p:scale>
        <p:origin x="-1194" y="-54"/>
      </p:cViewPr>
      <p:guideLst>
        <p:guide orient="horz" pos="1620"/>
        <p:guide orient="horz" pos="2183"/>
        <p:guide orient="horz" pos="2341"/>
        <p:guide orient="horz" pos="2954"/>
        <p:guide orient="horz" pos="3634"/>
        <p:guide pos="2880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281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image" Target="../media/image74.emf"/><Relationship Id="rId4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image" Target="../media/image86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449" cy="49948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350" y="0"/>
            <a:ext cx="2974449" cy="49948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5415CB-EC6D-4CE3-B01E-544706934BF1}" type="datetimeFigureOut">
              <a:rPr lang="en-US"/>
              <a:pPr>
                <a:defRPr/>
              </a:pPr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95300"/>
            <a:ext cx="2974449" cy="49948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350" y="9495300"/>
            <a:ext cx="2974449" cy="49948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45FCE2-903B-46D6-8078-EB18DB35A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871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449" cy="49948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350" y="0"/>
            <a:ext cx="2974449" cy="49948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9F36334-7A35-48CD-A137-1D8572F788C8}" type="datetimeFigureOut">
              <a:rPr lang="en-US"/>
              <a:pPr>
                <a:defRPr/>
              </a:pPr>
              <a:t>8/23/2016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15" y="4747650"/>
            <a:ext cx="5492721" cy="4498760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5300"/>
            <a:ext cx="2974449" cy="49948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350" y="9495300"/>
            <a:ext cx="2974449" cy="49948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1E52CD-4DB0-49BF-84E8-34D7CAA27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585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4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682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713" indent="-287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093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13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327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04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76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48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20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FE6A4F-1C69-4F3C-81E6-E8DCCA80AB8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15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713" indent="-287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093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13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327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04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76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48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20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FE6A4F-1C69-4F3C-81E6-E8DCCA80AB8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78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713" indent="-287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093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13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327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04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76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48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20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FE6A4F-1C69-4F3C-81E6-E8DCCA80AB8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6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713" indent="-287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093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13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327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04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76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48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20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FE6A4F-1C69-4F3C-81E6-E8DCCA80AB8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83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713" indent="-287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093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13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327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04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76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48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20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FE6A4F-1C69-4F3C-81E6-E8DCCA80AB8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3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713" indent="-287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093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13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327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04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76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48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20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FE6A4F-1C69-4F3C-81E6-E8DCCA80AB8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44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713" indent="-287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093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13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327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04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76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48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207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FE6A4F-1C69-4F3C-81E6-E8DCCA80AB8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80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dirty="0" smtClean="0"/>
          </a:p>
        </p:txBody>
      </p:sp>
    </p:spTree>
    <p:extLst>
      <p:ext uri="{BB962C8B-B14F-4D97-AF65-F5344CB8AC3E}">
        <p14:creationId xmlns:p14="http://schemas.microsoft.com/office/powerpoint/2010/main" val="386161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4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2625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4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772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C0538-7F14-4208-8156-82DE8CEF3972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062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4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2741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C0538-7F14-4208-8156-82DE8CEF3972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0626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4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8118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2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4257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E52CD-4DB0-49BF-84E8-34D7CAA275D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1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-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139950" y="5959475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138363" y="5959475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148586" y="6222292"/>
            <a:ext cx="4963414" cy="254118"/>
          </a:xfrm>
          <a:prstGeom prst="rect">
            <a:avLst/>
          </a:prstGeom>
        </p:spPr>
        <p:txBody>
          <a:bodyPr vert="horz" anchor="ctr"/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2148585" y="5960246"/>
            <a:ext cx="4963415" cy="249655"/>
          </a:xfrm>
          <a:prstGeom prst="rect">
            <a:avLst/>
          </a:prstGeom>
        </p:spPr>
        <p:txBody>
          <a:bodyPr vert="horz" anchor="ctr"/>
          <a:lstStyle>
            <a:lvl1pPr>
              <a:defRPr sz="2000" b="1" i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0"/>
          </p:nvPr>
        </p:nvSpPr>
        <p:spPr>
          <a:xfrm>
            <a:off x="200024" y="5949950"/>
            <a:ext cx="1862455" cy="236792"/>
          </a:xfrm>
          <a:prstGeom prst="rect">
            <a:avLst/>
          </a:prstGeom>
        </p:spPr>
        <p:txBody>
          <a:bodyPr vert="horz" anchor="t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00024" y="6199311"/>
            <a:ext cx="1862456" cy="248524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1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03A7D-3AA0-4765-B88D-393F74233E78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B800-FAC7-42DA-B514-0E11A67C7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0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ex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32340" y="352551"/>
            <a:ext cx="8002360" cy="5118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532340" y="1005463"/>
            <a:ext cx="8002360" cy="5075237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9D5E244D-DB85-4147-ABCA-2FC1AA5C41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39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-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139950" y="5959475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138363" y="5959475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148586" y="6222292"/>
            <a:ext cx="4963414" cy="254118"/>
          </a:xfrm>
          <a:prstGeom prst="rect">
            <a:avLst/>
          </a:prstGeom>
        </p:spPr>
        <p:txBody>
          <a:bodyPr vert="horz" anchor="ctr"/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2148585" y="5960246"/>
            <a:ext cx="4963415" cy="249655"/>
          </a:xfrm>
          <a:prstGeom prst="rect">
            <a:avLst/>
          </a:prstGeom>
        </p:spPr>
        <p:txBody>
          <a:bodyPr vert="horz" anchor="ctr"/>
          <a:lstStyle>
            <a:lvl1pPr>
              <a:defRPr sz="2000" b="1" i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0"/>
          </p:nvPr>
        </p:nvSpPr>
        <p:spPr>
          <a:xfrm>
            <a:off x="200024" y="5949950"/>
            <a:ext cx="1862455" cy="236792"/>
          </a:xfrm>
          <a:prstGeom prst="rect">
            <a:avLst/>
          </a:prstGeom>
        </p:spPr>
        <p:txBody>
          <a:bodyPr vert="horz" anchor="t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00024" y="6199311"/>
            <a:ext cx="1862456" cy="248524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2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>
            <a:off x="0" y="6364288"/>
            <a:ext cx="8688388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32340" y="352551"/>
            <a:ext cx="8002360" cy="5118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6538" y="6384610"/>
            <a:ext cx="8297862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532340" y="1005463"/>
            <a:ext cx="8002360" cy="5075237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9D5E244D-DB85-4147-ABCA-2FC1AA5C41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/>
        </p:nvSpPr>
        <p:spPr>
          <a:xfrm>
            <a:off x="0" y="6364288"/>
            <a:ext cx="8688388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91038" y="1000125"/>
            <a:ext cx="0" cy="512127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826" y="357188"/>
            <a:ext cx="8004574" cy="498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6538" y="6384610"/>
            <a:ext cx="8297862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/>
          </p:nvPr>
        </p:nvSpPr>
        <p:spPr>
          <a:xfrm>
            <a:off x="532341" y="1005840"/>
            <a:ext cx="3872588" cy="5047934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6"/>
          </p:nvPr>
        </p:nvSpPr>
        <p:spPr>
          <a:xfrm>
            <a:off x="4600309" y="1005840"/>
            <a:ext cx="3934091" cy="5047934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013E3-D00F-4082-A990-96F2E187B2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Layou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>
            <a:off x="0" y="6364288"/>
            <a:ext cx="8688388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 flipH="1">
            <a:off x="530225" y="3698875"/>
            <a:ext cx="7924800" cy="0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4491038" y="996950"/>
            <a:ext cx="0" cy="5211763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6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6538" y="6384610"/>
            <a:ext cx="8297862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9826" y="352412"/>
            <a:ext cx="7924645" cy="4853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Content Placeholder 4"/>
          <p:cNvSpPr>
            <a:spLocks noGrp="1"/>
          </p:cNvSpPr>
          <p:nvPr>
            <p:ph sz="quarter" idx="23"/>
          </p:nvPr>
        </p:nvSpPr>
        <p:spPr>
          <a:xfrm>
            <a:off x="529826" y="3796576"/>
            <a:ext cx="3866221" cy="238514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24"/>
          </p:nvPr>
        </p:nvSpPr>
        <p:spPr>
          <a:xfrm>
            <a:off x="4601273" y="3796576"/>
            <a:ext cx="3853198" cy="238514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4"/>
          <p:cNvSpPr>
            <a:spLocks noGrp="1"/>
          </p:cNvSpPr>
          <p:nvPr>
            <p:ph sz="quarter" idx="12"/>
          </p:nvPr>
        </p:nvSpPr>
        <p:spPr>
          <a:xfrm>
            <a:off x="529826" y="1005840"/>
            <a:ext cx="3866221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4"/>
          <p:cNvSpPr>
            <a:spLocks noGrp="1"/>
          </p:cNvSpPr>
          <p:nvPr>
            <p:ph sz="quarter" idx="25"/>
          </p:nvPr>
        </p:nvSpPr>
        <p:spPr>
          <a:xfrm>
            <a:off x="4601273" y="1005840"/>
            <a:ext cx="3853198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64180FCF-5053-44AD-A6BD-EBDE5B4B00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Layout W/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Rectangle 3"/>
          <p:cNvSpPr/>
          <p:nvPr userDrawn="1"/>
        </p:nvSpPr>
        <p:spPr>
          <a:xfrm>
            <a:off x="0" y="6364288"/>
            <a:ext cx="8688388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826" y="357188"/>
            <a:ext cx="8102600" cy="498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6538" y="6384610"/>
            <a:ext cx="8297862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FFE63-22ED-417F-A4E1-E3FEE4F68A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2340" y="357810"/>
            <a:ext cx="8002359" cy="49861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532340" y="1005840"/>
            <a:ext cx="8002360" cy="5308600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2AD05-F4B4-423E-83D3-047A7AD643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94213" y="1000125"/>
            <a:ext cx="0" cy="5314950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2340" y="357810"/>
            <a:ext cx="7993327" cy="4986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532340" y="1005840"/>
            <a:ext cx="3852241" cy="5308600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/>
          </p:nvPr>
        </p:nvSpPr>
        <p:spPr>
          <a:xfrm>
            <a:off x="4597050" y="1005840"/>
            <a:ext cx="3928617" cy="5308600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2535-BA57-425E-B30C-B597EF7E88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 bwMode="auto">
          <a:xfrm flipH="1">
            <a:off x="530225" y="3698875"/>
            <a:ext cx="7977188" cy="0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4492625" y="996950"/>
            <a:ext cx="0" cy="5445125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29826" y="357947"/>
            <a:ext cx="7978079" cy="5120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2"/>
          </p:nvPr>
        </p:nvSpPr>
        <p:spPr>
          <a:xfrm>
            <a:off x="529826" y="1005840"/>
            <a:ext cx="3874070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4601878" y="1005840"/>
            <a:ext cx="3906027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22"/>
          </p:nvPr>
        </p:nvSpPr>
        <p:spPr>
          <a:xfrm>
            <a:off x="529826" y="3796576"/>
            <a:ext cx="3874070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4"/>
          <p:cNvSpPr>
            <a:spLocks noGrp="1"/>
          </p:cNvSpPr>
          <p:nvPr>
            <p:ph sz="quarter" idx="23"/>
          </p:nvPr>
        </p:nvSpPr>
        <p:spPr>
          <a:xfrm>
            <a:off x="4601878" y="3796576"/>
            <a:ext cx="3906027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9F1AA521-69EF-483A-B210-99F588714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826" y="357188"/>
            <a:ext cx="8102600" cy="498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2FC7D-C95A-45C4-8B1A-1DFDC90E2F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905951" y="2565400"/>
            <a:ext cx="5729287" cy="8890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lnSpc>
                <a:spcPct val="90000"/>
              </a:lnSpc>
              <a:spcBef>
                <a:spcPts val="0"/>
              </a:spcBef>
              <a:buFontTx/>
              <a:buNone/>
              <a:defRPr sz="34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905952" y="3581400"/>
            <a:ext cx="5729286" cy="4912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rgbClr val="00BBEE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2921000" y="4475079"/>
            <a:ext cx="3175000" cy="76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600" baseline="0">
                <a:solidFill>
                  <a:srgbClr val="00BBEE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ctr">
              <a:defRPr sz="10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961D7C2-B23B-4F40-B5E8-9D5ABBC30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92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5"/>
            <a:ext cx="8229600" cy="4176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16688" y="64531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5353F-E809-462D-898E-EA201EE65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9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2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368300" y="6505575"/>
            <a:ext cx="18319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A6A6A6"/>
                </a:solidFill>
                <a:latin typeface="Arial" pitchFamily="34" charset="0"/>
              </a:rPr>
              <a:t>© 2011 by Elster. All rights reserved. </a:t>
            </a:r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406900" y="1798638"/>
            <a:ext cx="4183317" cy="4322762"/>
          </a:xfrm>
          <a:prstGeom prst="roundRect">
            <a:avLst>
              <a:gd name="adj" fmla="val 8470"/>
            </a:avLst>
          </a:prstGeom>
        </p:spPr>
        <p:txBody>
          <a:bodyPr rtlCol="0">
            <a:normAutofit/>
          </a:bodyPr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A6A6A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376238"/>
            <a:ext cx="7327900" cy="1143000"/>
          </a:xfrm>
        </p:spPr>
        <p:txBody>
          <a:bodyPr>
            <a:normAutofit/>
          </a:bodyPr>
          <a:lstStyle>
            <a:lvl1pPr algn="l">
              <a:defRPr sz="3600">
                <a:ln>
                  <a:solidFill>
                    <a:srgbClr val="23ABDB"/>
                  </a:solidFill>
                </a:ln>
                <a:solidFill>
                  <a:srgbClr val="00BBE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358900"/>
            <a:ext cx="3759200" cy="4767263"/>
          </a:xfrm>
          <a:prstGeom prst="rect">
            <a:avLst/>
          </a:prstGeom>
        </p:spPr>
        <p:txBody>
          <a:bodyPr/>
          <a:lstStyle>
            <a:lvl1pPr marL="347472">
              <a:buClr>
                <a:srgbClr val="00BBEE"/>
              </a:buClr>
              <a:defRPr sz="2000"/>
            </a:lvl1pPr>
            <a:lvl2pPr marL="649224">
              <a:buClr>
                <a:srgbClr val="00BBEE"/>
              </a:buClr>
              <a:defRPr sz="1600"/>
            </a:lvl2pPr>
            <a:lvl3pPr marL="960120">
              <a:buClr>
                <a:srgbClr val="23ABDB"/>
              </a:buClr>
              <a:defRPr sz="2000"/>
            </a:lvl3pPr>
            <a:lvl4pPr marL="1234440">
              <a:buClr>
                <a:srgbClr val="23ABDB"/>
              </a:buClr>
              <a:defRPr sz="2000"/>
            </a:lvl4pPr>
            <a:lvl5pPr marL="1508760">
              <a:buClr>
                <a:srgbClr val="23ABDB"/>
              </a:buCl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914400" y="152400"/>
            <a:ext cx="2514600" cy="3810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000" baseline="0">
                <a:solidFill>
                  <a:schemeClr val="bg1">
                    <a:lumMod val="50000"/>
                  </a:schemeClr>
                </a:solidFill>
                <a:latin typeface="+mn-lt"/>
                <a:ea typeface="Verdana" pitchFamily="34" charset="0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85234" y="152401"/>
            <a:ext cx="457200" cy="381000"/>
          </a:xfrm>
          <a:prstGeom prst="rect">
            <a:avLst/>
          </a:prstGeom>
        </p:spPr>
        <p:txBody>
          <a:bodyPr lIns="0" rtlCol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60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 sz="1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D9976F9-AC02-4513-B297-A728FB6C44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65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0800" y="1989668"/>
            <a:ext cx="2743200" cy="3649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71335" y="4084320"/>
            <a:ext cx="2727960" cy="1546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938" y="0"/>
            <a:ext cx="3467100" cy="5631180"/>
          </a:xfrm>
          <a:prstGeom prst="rect">
            <a:avLst/>
          </a:prstGeom>
        </p:spPr>
      </p:pic>
      <p:pic>
        <p:nvPicPr>
          <p:cNvPr id="1029" name="Picture 4" descr="Corner-01 copy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7938" y="4310063"/>
            <a:ext cx="9156701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\\localhost\Volumes\DMS-Server\Clients\Honeywell PPT \Honeywell - Freestanding Logos\Honeywell - Freestanding Logo RGB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51700" y="6199188"/>
            <a:ext cx="1425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73780" y="-6193"/>
            <a:ext cx="5570220" cy="1889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574472" y="1989668"/>
            <a:ext cx="2727960" cy="1981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58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kern="1200">
          <a:solidFill>
            <a:schemeClr val="tx1"/>
          </a:solidFill>
          <a:latin typeface="Helvetica 55 Roman"/>
          <a:ea typeface="Helvetica 55 Roman"/>
          <a:cs typeface="Helvetica 55 Roman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Helvetica Neue"/>
          <a:ea typeface="Helvetica Neue"/>
          <a:cs typeface="Helvetica Neue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SzPct val="90000"/>
        <a:buFont typeface="Courier New" pitchFamily="49" charset="0"/>
        <a:buChar char="o"/>
        <a:defRPr sz="1400" kern="1200">
          <a:solidFill>
            <a:schemeClr val="tx1"/>
          </a:solidFill>
          <a:latin typeface="Helvetica Neue"/>
          <a:ea typeface="Helvetica Neue"/>
          <a:cs typeface="Helvetica Neue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4_3 radius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549275" y="6543675"/>
            <a:ext cx="2517775" cy="2000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 smtClean="0">
                <a:solidFill>
                  <a:schemeClr val="accent2"/>
                </a:solidFill>
              </a:rPr>
              <a:t>© 2016 by Honeywell International Inc. All rights reserved. </a:t>
            </a:r>
          </a:p>
        </p:txBody>
      </p:sp>
      <p:sp>
        <p:nvSpPr>
          <p:cNvPr id="8197" name="Title Placeholder 1"/>
          <p:cNvSpPr>
            <a:spLocks noGrp="1"/>
          </p:cNvSpPr>
          <p:nvPr>
            <p:ph type="title"/>
          </p:nvPr>
        </p:nvSpPr>
        <p:spPr bwMode="auto">
          <a:xfrm>
            <a:off x="525463" y="357188"/>
            <a:ext cx="81026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4425" y="-28575"/>
            <a:ext cx="506413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D760ED41-B716-49EC-9FC6-B8E1D8D580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 descr="\\localhost\Volumes\DMS-Server\Clients\Honeywell PPT \Honeywell - Freestanding Logos\Honeywell - Freestanding Logo RGB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790400" y="6519600"/>
            <a:ext cx="1033200" cy="19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 userDrawn="1"/>
        </p:nvSpPr>
        <p:spPr>
          <a:xfrm>
            <a:off x="2869826" y="6445625"/>
            <a:ext cx="366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The Home of Kent Metering</a:t>
            </a:r>
            <a:endParaRPr lang="en-Z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71" r:id="rId1"/>
    <p:sldLayoutId id="2147493580" r:id="rId2"/>
    <p:sldLayoutId id="2147493581" r:id="rId3"/>
    <p:sldLayoutId id="2147493572" r:id="rId4"/>
    <p:sldLayoutId id="2147493589" r:id="rId5"/>
    <p:sldLayoutId id="2147493591" r:id="rId6"/>
    <p:sldLayoutId id="2147493600" r:id="rId7"/>
    <p:sldLayoutId id="2147493601" r:id="rId8"/>
    <p:sldLayoutId id="2147493602" r:id="rId9"/>
    <p:sldLayoutId id="2147493603" r:id="rId10"/>
    <p:sldLayoutId id="214749360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2800" b="1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698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marL="627063" indent="-169863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-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0842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4_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5352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549275" y="6164263"/>
            <a:ext cx="2517775" cy="2000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 smtClean="0">
                <a:solidFill>
                  <a:schemeClr val="accent2"/>
                </a:solidFill>
              </a:rPr>
              <a:t>© 2016 by Honeywell International Inc. All rights reserved. </a:t>
            </a:r>
          </a:p>
        </p:txBody>
      </p:sp>
      <p:sp>
        <p:nvSpPr>
          <p:cNvPr id="9220" name="Title Placeholder 1"/>
          <p:cNvSpPr>
            <a:spLocks noGrp="1"/>
          </p:cNvSpPr>
          <p:nvPr>
            <p:ph type="title"/>
          </p:nvPr>
        </p:nvSpPr>
        <p:spPr bwMode="auto">
          <a:xfrm>
            <a:off x="525463" y="357188"/>
            <a:ext cx="81026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4425" y="-28575"/>
            <a:ext cx="506413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0CAE5214-C224-402F-B6C1-9E5B9C4720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82" r:id="rId1"/>
    <p:sldLayoutId id="2147493583" r:id="rId2"/>
    <p:sldLayoutId id="2147493584" r:id="rId3"/>
    <p:sldLayoutId id="214749358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2800" b="1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698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marL="627063" indent="-169863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-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0842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6.jpeg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8.emf"/><Relationship Id="rId7" Type="http://schemas.openxmlformats.org/officeDocument/2006/relationships/image" Target="../media/image16.png"/><Relationship Id="rId12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11" Type="http://schemas.microsoft.com/office/2007/relationships/hdphoto" Target="../media/hdphoto6.wdp"/><Relationship Id="rId5" Type="http://schemas.openxmlformats.org/officeDocument/2006/relationships/image" Target="../media/image54.jpe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14.JP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package" Target="../embeddings/Microsoft_Excel_Worksheet4.xlsx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Excel_Worksheet2.xlsx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6.emf"/><Relationship Id="rId5" Type="http://schemas.openxmlformats.org/officeDocument/2006/relationships/image" Target="../media/image74.emf"/><Relationship Id="rId10" Type="http://schemas.openxmlformats.org/officeDocument/2006/relationships/package" Target="../embeddings/Microsoft_Excel_Worksheet3.xlsx"/><Relationship Id="rId4" Type="http://schemas.openxmlformats.org/officeDocument/2006/relationships/package" Target="../embeddings/Microsoft_Excel_Worksheet1.xlsx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7.e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5" Type="http://schemas.openxmlformats.org/officeDocument/2006/relationships/image" Target="../media/image14.JP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5.xlsx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82.emf"/><Relationship Id="rId26" Type="http://schemas.openxmlformats.org/officeDocument/2006/relationships/package" Target="../embeddings/Microsoft_Excel_Worksheet11.xlsx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83.e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80.emf"/><Relationship Id="rId17" Type="http://schemas.openxmlformats.org/officeDocument/2006/relationships/package" Target="../embeddings/Microsoft_Excel_Worksheet8.xlsx"/><Relationship Id="rId25" Type="http://schemas.openxmlformats.org/officeDocument/2006/relationships/oleObject" Target="../embeddings/oleObject11.bin"/><Relationship Id="rId2" Type="http://schemas.openxmlformats.org/officeDocument/2006/relationships/slideLayout" Target="../slideLayouts/slideLayout10.xml"/><Relationship Id="rId16" Type="http://schemas.openxmlformats.org/officeDocument/2006/relationships/oleObject" Target="../embeddings/oleObject8.bin"/><Relationship Id="rId20" Type="http://schemas.openxmlformats.org/officeDocument/2006/relationships/package" Target="../embeddings/Microsoft_Excel_Worksheet9.xlsx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png"/><Relationship Id="rId11" Type="http://schemas.openxmlformats.org/officeDocument/2006/relationships/package" Target="../embeddings/Microsoft_Excel_Worksheet6.xlsx"/><Relationship Id="rId24" Type="http://schemas.openxmlformats.org/officeDocument/2006/relationships/image" Target="../media/image84.emf"/><Relationship Id="rId5" Type="http://schemas.microsoft.com/office/2007/relationships/hdphoto" Target="../media/hdphoto6.wdp"/><Relationship Id="rId15" Type="http://schemas.openxmlformats.org/officeDocument/2006/relationships/image" Target="../media/image81.emf"/><Relationship Id="rId23" Type="http://schemas.openxmlformats.org/officeDocument/2006/relationships/package" Target="../embeddings/Microsoft_Excel_Worksheet10.xlsx"/><Relationship Id="rId10" Type="http://schemas.openxmlformats.org/officeDocument/2006/relationships/oleObject" Target="../embeddings/oleObject6.bin"/><Relationship Id="rId19" Type="http://schemas.openxmlformats.org/officeDocument/2006/relationships/oleObject" Target="../embeddings/oleObject9.bin"/><Relationship Id="rId4" Type="http://schemas.openxmlformats.org/officeDocument/2006/relationships/image" Target="../media/image56.png"/><Relationship Id="rId9" Type="http://schemas.openxmlformats.org/officeDocument/2006/relationships/image" Target="../media/image79.emf"/><Relationship Id="rId14" Type="http://schemas.openxmlformats.org/officeDocument/2006/relationships/package" Target="../embeddings/Microsoft_Excel_Worksheet7.xlsx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8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package" Target="../embeddings/Microsoft_Excel_Worksheet15.xlsx"/><Relationship Id="rId3" Type="http://schemas.openxmlformats.org/officeDocument/2006/relationships/oleObject" Target="../embeddings/oleObject12.bin"/><Relationship Id="rId7" Type="http://schemas.openxmlformats.org/officeDocument/2006/relationships/package" Target="../embeddings/Microsoft_Excel_Worksheet13.xlsx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90.emf"/><Relationship Id="rId2" Type="http://schemas.openxmlformats.org/officeDocument/2006/relationships/slideLayout" Target="../slideLayouts/slideLayout7.xml"/><Relationship Id="rId16" Type="http://schemas.openxmlformats.org/officeDocument/2006/relationships/package" Target="../embeddings/Microsoft_Excel_Worksheet16.xlsx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88.emf"/><Relationship Id="rId5" Type="http://schemas.openxmlformats.org/officeDocument/2006/relationships/image" Target="../media/image86.emf"/><Relationship Id="rId15" Type="http://schemas.openxmlformats.org/officeDocument/2006/relationships/oleObject" Target="../embeddings/oleObject16.bin"/><Relationship Id="rId10" Type="http://schemas.openxmlformats.org/officeDocument/2006/relationships/package" Target="../embeddings/Microsoft_Excel_Worksheet14.xlsx"/><Relationship Id="rId4" Type="http://schemas.openxmlformats.org/officeDocument/2006/relationships/package" Target="../embeddings/Microsoft_Excel_Worksheet12.xlsx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8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4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4.JP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48586" y="6169024"/>
            <a:ext cx="4963414" cy="25411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ZA" dirty="0" smtClean="0"/>
              <a:t>IMESA Southern Cape Quarterly Meeting.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148585" y="5906979"/>
            <a:ext cx="5623815" cy="226496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smart Metering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00024" y="6146043"/>
            <a:ext cx="1862456" cy="248524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August</a:t>
            </a:r>
            <a:r>
              <a:rPr lang="en-US" dirty="0" smtClean="0"/>
              <a:t>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ZA" dirty="0" smtClean="0"/>
              <a:t>MARK CAPPER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LoRa Technology with Mobile App</a:t>
            </a:r>
            <a:endParaRPr altLang="en-US" dirty="0" smtClean="0"/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B50EA7-8336-4BBC-AC91-3F5F4B4C7BBE}" type="slidenum">
              <a:rPr lang="en-US" altLang="en-US">
                <a:solidFill>
                  <a:schemeClr val="bg1"/>
                </a:solidFill>
                <a:latin typeface="HelveticaNeue MediumCond"/>
              </a:rPr>
              <a:pPr/>
              <a:t>9</a:t>
            </a:fld>
            <a:endParaRPr lang="en-US" altLang="en-US">
              <a:solidFill>
                <a:schemeClr val="bg1"/>
              </a:solidFill>
              <a:latin typeface="HelveticaNeue MediumCon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2339" y="3950400"/>
            <a:ext cx="8396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0" i="0" dirty="0" smtClean="0">
                <a:effectLst/>
                <a:ea typeface="Gungsuh" panose="02030600000101010101" pitchFamily="18" charset="-127"/>
              </a:rPr>
              <a:t>LoRa™ RF technology is a long range and secure, bidirectional communication.</a:t>
            </a:r>
            <a:endParaRPr lang="en-ZA" dirty="0">
              <a:ea typeface="Gungsuh" panose="02030600000101010101" pitchFamily="18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16" y="1052436"/>
            <a:ext cx="6973534" cy="2768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5969" y="4613467"/>
            <a:ext cx="6822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ZA" dirty="0" smtClean="0"/>
              <a:t>Low Power WAN</a:t>
            </a:r>
          </a:p>
          <a:p>
            <a:pPr marL="285750" indent="-285750">
              <a:buBlip>
                <a:blip r:embed="rId3"/>
              </a:buBlip>
            </a:pPr>
            <a:r>
              <a:rPr lang="en-ZA" dirty="0" smtClean="0"/>
              <a:t>Battery operated</a:t>
            </a:r>
          </a:p>
          <a:p>
            <a:pPr marL="285750" indent="-285750">
              <a:buBlip>
                <a:blip r:embed="rId3"/>
              </a:buBlip>
            </a:pPr>
            <a:r>
              <a:rPr lang="en-ZA" dirty="0" smtClean="0"/>
              <a:t>Gateway/Concentrator (star topology)</a:t>
            </a:r>
          </a:p>
          <a:p>
            <a:pPr marL="285750" indent="-285750">
              <a:buBlip>
                <a:blip r:embed="rId3"/>
              </a:buBlip>
            </a:pPr>
            <a:r>
              <a:rPr lang="en-ZA" dirty="0" smtClean="0"/>
              <a:t>Ideal </a:t>
            </a:r>
            <a:r>
              <a:rPr lang="en-ZA" dirty="0"/>
              <a:t>for Internet of Things (</a:t>
            </a:r>
            <a:r>
              <a:rPr lang="en-ZA" dirty="0" err="1"/>
              <a:t>IoT</a:t>
            </a:r>
            <a:r>
              <a:rPr lang="en-ZA" dirty="0"/>
              <a:t>), metering, security, asset tracking, and machine-to-machine (M2M) applications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8265" y="4613467"/>
            <a:ext cx="117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Features: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1955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LoRa Technology with Mobile App</a:t>
            </a:r>
            <a:endParaRPr altLang="en-US" dirty="0" smtClean="0"/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B50EA7-8336-4BBC-AC91-3F5F4B4C7BBE}" type="slidenum">
              <a:rPr lang="en-US" altLang="en-US">
                <a:solidFill>
                  <a:schemeClr val="bg1"/>
                </a:solidFill>
                <a:latin typeface="HelveticaNeue MediumCond"/>
              </a:rPr>
              <a:pPr/>
              <a:t>10</a:t>
            </a:fld>
            <a:endParaRPr lang="en-US" altLang="en-US">
              <a:solidFill>
                <a:schemeClr val="bg1"/>
              </a:solidFill>
              <a:latin typeface="HelveticaNeue MediumCo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17" y="1875453"/>
            <a:ext cx="6129790" cy="4265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968" y="920068"/>
            <a:ext cx="538374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ZA" dirty="0">
                <a:latin typeface="LiberationSans"/>
              </a:rPr>
              <a:t>Two-way communication so unit can be redesigned to control valve function on the fly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>
                <a:latin typeface="LiberationSans"/>
              </a:rPr>
              <a:t>Gateways transfer </a:t>
            </a:r>
            <a:r>
              <a:rPr lang="en-ZA" dirty="0">
                <a:latin typeface="LiberationSans-Bold"/>
              </a:rPr>
              <a:t>bundled</a:t>
            </a:r>
            <a:r>
              <a:rPr lang="en-ZA" b="1" dirty="0">
                <a:latin typeface="LiberationSans-Bold"/>
              </a:rPr>
              <a:t> </a:t>
            </a:r>
            <a:r>
              <a:rPr lang="en-ZA" dirty="0">
                <a:latin typeface="LiberationSans"/>
              </a:rPr>
              <a:t>data to Network Servers on GSM networks via GPRS connection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latin typeface="LiberationSans"/>
              </a:rPr>
              <a:t>Over </a:t>
            </a:r>
            <a:r>
              <a:rPr lang="en-ZA" dirty="0">
                <a:latin typeface="LiberationSans"/>
              </a:rPr>
              <a:t>the air updates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latin typeface="LiberationSans"/>
              </a:rPr>
              <a:t>Compact size</a:t>
            </a:r>
            <a:endParaRPr lang="en-ZA" dirty="0">
              <a:latin typeface="LiberationSans"/>
            </a:endParaRP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latin typeface="LiberationSans"/>
              </a:rPr>
              <a:t>Extended </a:t>
            </a:r>
            <a:r>
              <a:rPr lang="en-ZA" dirty="0">
                <a:latin typeface="LiberationSans"/>
              </a:rPr>
              <a:t>end-device battery life </a:t>
            </a:r>
            <a:r>
              <a:rPr lang="en-ZA" dirty="0" smtClean="0">
                <a:latin typeface="LiberationSans"/>
              </a:rPr>
              <a:t>±5 </a:t>
            </a:r>
            <a:r>
              <a:rPr lang="en-ZA" dirty="0">
                <a:latin typeface="LiberationSans"/>
              </a:rPr>
              <a:t>years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latin typeface="LiberationSans"/>
              </a:rPr>
              <a:t>Low cost end-device</a:t>
            </a:r>
            <a:endParaRPr lang="en-ZA" dirty="0">
              <a:latin typeface="LiberationSans"/>
            </a:endParaRP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latin typeface="LiberationSans"/>
              </a:rPr>
              <a:t>Low cost gateway </a:t>
            </a:r>
            <a:r>
              <a:rPr lang="en-ZA" dirty="0">
                <a:latin typeface="LiberationSans"/>
              </a:rPr>
              <a:t>device. Powered by 10W solar panel + 12V 7.2AH battery </a:t>
            </a:r>
            <a:r>
              <a:rPr lang="en-ZA" dirty="0" smtClean="0">
                <a:latin typeface="LiberationSans"/>
              </a:rPr>
              <a:t>(1 Gateway servicing 1000+ devices)</a:t>
            </a:r>
          </a:p>
          <a:p>
            <a:pPr marL="342900" indent="-342900">
              <a:buFont typeface="+mj-lt"/>
              <a:buAutoNum type="arabicPeriod"/>
            </a:pPr>
            <a:r>
              <a:rPr lang="en-ZA" b="1" dirty="0" smtClean="0">
                <a:latin typeface="LiberationSans-Bold"/>
              </a:rPr>
              <a:t>No </a:t>
            </a:r>
            <a:r>
              <a:rPr lang="en-ZA" b="1" dirty="0">
                <a:latin typeface="LiberationSans-Bold"/>
              </a:rPr>
              <a:t>cost per message</a:t>
            </a:r>
            <a:r>
              <a:rPr lang="en-ZA" dirty="0">
                <a:latin typeface="LiberationSans-Bold"/>
              </a:rPr>
              <a:t> </a:t>
            </a:r>
            <a:r>
              <a:rPr lang="en-ZA" dirty="0">
                <a:latin typeface="LiberationSans"/>
              </a:rPr>
              <a:t>from end-devices to </a:t>
            </a:r>
            <a:r>
              <a:rPr lang="en-ZA" dirty="0" smtClean="0">
                <a:latin typeface="LiberationSans"/>
              </a:rPr>
              <a:t>gateway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latin typeface="LiberationSans"/>
              </a:rPr>
              <a:t>Extremely </a:t>
            </a:r>
            <a:r>
              <a:rPr lang="en-ZA" dirty="0">
                <a:latin typeface="LiberationSans"/>
              </a:rPr>
              <a:t>low server monthly service fee per end-device </a:t>
            </a:r>
            <a:r>
              <a:rPr lang="en-ZA" dirty="0" smtClean="0">
                <a:latin typeface="LiberationSans"/>
              </a:rPr>
              <a:t>connected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 smtClean="0">
                <a:latin typeface="LiberationSans"/>
              </a:rPr>
              <a:t>Elster create their own LoRa network, hence any Elster LoRa device (Electricity meters etc.) can connect to </a:t>
            </a:r>
            <a:r>
              <a:rPr lang="en-ZA" dirty="0">
                <a:latin typeface="LiberationSans"/>
              </a:rPr>
              <a:t>same network</a:t>
            </a:r>
            <a:r>
              <a:rPr lang="en-ZA" dirty="0" smtClean="0">
                <a:latin typeface="LiberationSans"/>
              </a:rPr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056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http://supercomputing.fnal.gov/SC2008/presentations/Snort/Image/SelectedImage/internet_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97" y="1608776"/>
            <a:ext cx="30575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80044" y="980093"/>
            <a:ext cx="787906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ZA" sz="2800" dirty="0" smtClean="0">
                <a:latin typeface="+mj-lt"/>
                <a:ea typeface="Droid Sans"/>
                <a:cs typeface="FreeSans"/>
              </a:rPr>
              <a:t>Graphical Illustration</a:t>
            </a:r>
            <a:endParaRPr lang="en-ZA" sz="2800" dirty="0" smtClean="0">
              <a:latin typeface="+mj-lt"/>
            </a:endParaRPr>
          </a:p>
          <a:p>
            <a:r>
              <a:rPr lang="en-ZA" dirty="0">
                <a:latin typeface="+mj-lt"/>
              </a:rPr>
              <a:t> </a:t>
            </a:r>
            <a:endParaRPr lang="en-ZA" dirty="0">
              <a:effectLst/>
              <a:latin typeface="+mj-lt"/>
              <a:ea typeface="Droid Sans"/>
              <a:cs typeface="FreeSans"/>
            </a:endParaRPr>
          </a:p>
        </p:txBody>
      </p:sp>
      <p:pic>
        <p:nvPicPr>
          <p:cNvPr id="23" name="Picture 2" descr="Image result for phone with 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38" y="3604954"/>
            <a:ext cx="91459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368" y1="95597" x2="21368" y2="95597"/>
                        <a14:foregroundMark x1="14530" y1="94969" x2="14530" y2="94969"/>
                        <a14:foregroundMark x1="17094" y1="93396" x2="17094" y2="93396"/>
                        <a14:foregroundMark x1="6838" y1="95597" x2="6838" y2="95597"/>
                        <a14:foregroundMark x1="4274" y1="95597" x2="4274" y2="95597"/>
                        <a14:foregroundMark x1="4274" y1="96226" x2="4274" y2="96226"/>
                        <a14:foregroundMark x1="5128" y1="94969" x2="5128" y2="94969"/>
                        <a14:foregroundMark x1="46154" y1="6604" x2="46154" y2="6604"/>
                        <a14:foregroundMark x1="38462" y1="6604" x2="38462" y2="6604"/>
                        <a14:foregroundMark x1="14530" y1="10692" x2="14530" y2="10692"/>
                        <a14:foregroundMark x1="7692" y1="10377" x2="7692" y2="10377"/>
                        <a14:foregroundMark x1="7692" y1="8176" x2="7692" y2="8176"/>
                        <a14:foregroundMark x1="46154" y1="3459" x2="46154" y2="3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4" y="3321855"/>
            <a:ext cx="847725" cy="229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RF wav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7048" flipV="1">
            <a:off x="1284685" y="3214915"/>
            <a:ext cx="780078" cy="78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V="1">
            <a:off x="4549070" y="1879474"/>
            <a:ext cx="2543210" cy="193411"/>
          </a:xfrm>
          <a:prstGeom prst="straightConnector1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http://www.wpclipart.com/computer/PCs/serv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33977"/>
            <a:ext cx="1187226" cy="15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 flipH="1">
            <a:off x="5530048" y="2569594"/>
            <a:ext cx="1891515" cy="1084812"/>
          </a:xfrm>
          <a:prstGeom prst="straightConnector1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10" descr="https://encrypted-tbn3.gstatic.com/images?q=tbn:ANd9GcQJkxYkLgkQYukOmGyskUe2AQUyAgieFkx0l79BeKSm5uLXsMF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361" y="3928891"/>
            <a:ext cx="1825625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7726345" y="2689762"/>
            <a:ext cx="21040" cy="1239129"/>
          </a:xfrm>
          <a:prstGeom prst="straightConnector1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57099" y="5293078"/>
            <a:ext cx="219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Meter with Remote reading device</a:t>
            </a:r>
            <a:endParaRPr lang="en-ZA" dirty="0"/>
          </a:p>
        </p:txBody>
      </p:sp>
      <p:sp>
        <p:nvSpPr>
          <p:cNvPr id="32" name="TextBox 31"/>
          <p:cNvSpPr txBox="1"/>
          <p:nvPr/>
        </p:nvSpPr>
        <p:spPr>
          <a:xfrm>
            <a:off x="5870173" y="1172787"/>
            <a:ext cx="1396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Webserver</a:t>
            </a:r>
            <a:endParaRPr lang="en-ZA" dirty="0"/>
          </a:p>
        </p:txBody>
      </p:sp>
      <p:sp>
        <p:nvSpPr>
          <p:cNvPr id="33" name="TextBox 32"/>
          <p:cNvSpPr txBox="1"/>
          <p:nvPr/>
        </p:nvSpPr>
        <p:spPr>
          <a:xfrm>
            <a:off x="4067944" y="538518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App on Consumer mobile</a:t>
            </a:r>
            <a:endParaRPr lang="en-ZA" dirty="0"/>
          </a:p>
        </p:txBody>
      </p:sp>
      <p:sp>
        <p:nvSpPr>
          <p:cNvPr id="34" name="TextBox 33"/>
          <p:cNvSpPr txBox="1"/>
          <p:nvPr/>
        </p:nvSpPr>
        <p:spPr>
          <a:xfrm>
            <a:off x="6904432" y="55698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Municipality</a:t>
            </a:r>
            <a:endParaRPr lang="en-ZA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32340" y="352551"/>
            <a:ext cx="8002360" cy="511862"/>
          </a:xfrm>
        </p:spPr>
        <p:txBody>
          <a:bodyPr/>
          <a:lstStyle/>
          <a:p>
            <a:r>
              <a:rPr lang="en-GB" altLang="en-US" dirty="0" smtClean="0"/>
              <a:t>LoRa Technology with Mobile App</a:t>
            </a:r>
            <a:endParaRPr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746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7160" y="-130800"/>
            <a:ext cx="7283863" cy="654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a typeface="Arial" charset="0"/>
              </a:rPr>
              <a:t>AMR / AMI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156325" y="1123950"/>
            <a:ext cx="2663825" cy="5399088"/>
          </a:xfrm>
          <a:prstGeom prst="rect">
            <a:avLst/>
          </a:prstGeom>
          <a:gradFill rotWithShape="1">
            <a:gsLst>
              <a:gs pos="0">
                <a:srgbClr val="FEF6BE"/>
              </a:gs>
              <a:gs pos="100000">
                <a:srgbClr val="F4C97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GB" alt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23850" y="1123950"/>
            <a:ext cx="3527425" cy="5399088"/>
          </a:xfrm>
          <a:prstGeom prst="rect">
            <a:avLst/>
          </a:prstGeom>
          <a:gradFill rotWithShape="1">
            <a:gsLst>
              <a:gs pos="0">
                <a:srgbClr val="A1F2FD"/>
              </a:gs>
              <a:gs pos="100000">
                <a:srgbClr val="A4CD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de-DE" altLang="en-US" sz="1800">
              <a:latin typeface="Verdana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905250" y="1125538"/>
            <a:ext cx="2193925" cy="5399087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69F9B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GB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350963" y="1125538"/>
            <a:ext cx="1708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400" b="1" dirty="0">
                <a:latin typeface="+mj-lt"/>
                <a:ea typeface="ＭＳ Ｐゴシック" pitchFamily="-92" charset="-128"/>
              </a:rPr>
              <a:t>Meters</a:t>
            </a:r>
            <a:endParaRPr lang="de-DE" sz="1400" b="1" dirty="0">
              <a:latin typeface="+mj-lt"/>
              <a:ea typeface="ＭＳ Ｐゴシック" pitchFamily="-92" charset="-128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152900" y="1125538"/>
            <a:ext cx="2003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400" b="1" dirty="0">
                <a:latin typeface="+mj-lt"/>
                <a:ea typeface="ＭＳ Ｐゴシック" pitchFamily="-92" charset="-128"/>
              </a:rPr>
              <a:t>Communication</a:t>
            </a:r>
            <a:endParaRPr lang="de-DE" sz="1400" b="1" dirty="0">
              <a:latin typeface="+mj-lt"/>
              <a:ea typeface="ＭＳ Ｐゴシック" pitchFamily="-92" charset="-128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103938" y="1125538"/>
            <a:ext cx="1708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altLang="en-US" sz="1400" b="1">
                <a:latin typeface="Verdana" pitchFamily="34" charset="0"/>
              </a:rPr>
              <a:t>Head end</a:t>
            </a:r>
            <a:br>
              <a:rPr lang="de-DE" altLang="en-US" sz="1400" b="1">
                <a:latin typeface="Verdana" pitchFamily="34" charset="0"/>
              </a:rPr>
            </a:br>
            <a:endParaRPr lang="de-DE" altLang="en-US" sz="1400" b="1">
              <a:latin typeface="Verdana" pitchFamily="34" charset="0"/>
            </a:endParaRPr>
          </a:p>
        </p:txBody>
      </p:sp>
      <p:pic>
        <p:nvPicPr>
          <p:cNvPr id="17" name="Picture 11" descr="CompteurBKsmart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95900"/>
            <a:ext cx="82073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Computer Ko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5"/>
          <a:stretch>
            <a:fillRect/>
          </a:stretch>
        </p:blipFill>
        <p:spPr bwMode="auto">
          <a:xfrm>
            <a:off x="6378575" y="1905000"/>
            <a:ext cx="6413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Computer Ko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5"/>
          <a:stretch>
            <a:fillRect/>
          </a:stretch>
        </p:blipFill>
        <p:spPr bwMode="auto">
          <a:xfrm>
            <a:off x="6372225" y="5046663"/>
            <a:ext cx="6413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Server Kop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3097213"/>
            <a:ext cx="156051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MUC Kop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300663"/>
            <a:ext cx="5683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17"/>
          <p:cNvSpPr>
            <a:spLocks noChangeShapeType="1"/>
          </p:cNvSpPr>
          <p:nvPr/>
        </p:nvSpPr>
        <p:spPr bwMode="auto">
          <a:xfrm flipV="1">
            <a:off x="3646488" y="5526088"/>
            <a:ext cx="2693987" cy="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6915150" y="2570163"/>
            <a:ext cx="647700" cy="471487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4276725" y="5256213"/>
            <a:ext cx="1323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altLang="en-US" sz="1000" b="1">
                <a:latin typeface="Verdana" pitchFamily="34" charset="0"/>
              </a:rPr>
              <a:t>GPRS</a:t>
            </a:r>
            <a:br>
              <a:rPr lang="de-DE" altLang="en-US" sz="1000" b="1">
                <a:latin typeface="Verdana" pitchFamily="34" charset="0"/>
              </a:rPr>
            </a:br>
            <a:r>
              <a:rPr lang="de-DE" altLang="en-US" sz="1000" b="1">
                <a:latin typeface="Verdana" pitchFamily="34" charset="0"/>
              </a:rPr>
              <a:t/>
            </a:r>
            <a:br>
              <a:rPr lang="de-DE" altLang="en-US" sz="1000" b="1">
                <a:latin typeface="Verdana" pitchFamily="34" charset="0"/>
              </a:rPr>
            </a:br>
            <a:r>
              <a:rPr lang="de-DE" altLang="en-US" sz="1000" b="1">
                <a:latin typeface="Verdana" pitchFamily="34" charset="0"/>
              </a:rPr>
              <a:t>Ethernet</a:t>
            </a:r>
          </a:p>
        </p:txBody>
      </p:sp>
      <p:pic>
        <p:nvPicPr>
          <p:cNvPr id="29" name="Picture 20" descr="as300 -1 weiß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872038"/>
            <a:ext cx="579437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5705475" y="5776913"/>
            <a:ext cx="2035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altLang="en-US" sz="1000" b="1">
                <a:latin typeface="Verdana" pitchFamily="34" charset="0"/>
              </a:rPr>
              <a:t>ComServerJ</a:t>
            </a:r>
          </a:p>
        </p:txBody>
      </p:sp>
      <p:pic>
        <p:nvPicPr>
          <p:cNvPr id="31" name="Picture 22" descr="Waserzähler V200P+TPR6 20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734050"/>
            <a:ext cx="550862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23"/>
          <p:cNvSpPr>
            <a:spLocks noChangeShapeType="1"/>
          </p:cNvSpPr>
          <p:nvPr/>
        </p:nvSpPr>
        <p:spPr bwMode="auto">
          <a:xfrm flipV="1">
            <a:off x="6948488" y="4757738"/>
            <a:ext cx="647700" cy="471487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5724525" y="2679700"/>
            <a:ext cx="180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altLang="en-US" sz="1000" b="1">
                <a:latin typeface="Verdana" pitchFamily="34" charset="0"/>
              </a:rPr>
              <a:t>ERM2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4268788" y="3671888"/>
            <a:ext cx="1323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altLang="en-US" sz="1000" b="1">
                <a:latin typeface="Verdana" pitchFamily="34" charset="0"/>
              </a:rPr>
              <a:t>GPRS</a:t>
            </a:r>
            <a:br>
              <a:rPr lang="de-DE" altLang="en-US" sz="1000" b="1">
                <a:latin typeface="Verdana" pitchFamily="34" charset="0"/>
              </a:rPr>
            </a:br>
            <a:r>
              <a:rPr lang="de-DE" altLang="en-US" sz="1000" b="1">
                <a:latin typeface="Verdana" pitchFamily="34" charset="0"/>
              </a:rPr>
              <a:t/>
            </a:r>
            <a:br>
              <a:rPr lang="de-DE" altLang="en-US" sz="1000" b="1">
                <a:latin typeface="Verdana" pitchFamily="34" charset="0"/>
              </a:rPr>
            </a:br>
            <a:r>
              <a:rPr lang="de-DE" altLang="en-US" sz="1000" b="1">
                <a:latin typeface="Verdana" pitchFamily="34" charset="0"/>
              </a:rPr>
              <a:t>Ethernet</a:t>
            </a:r>
          </a:p>
        </p:txBody>
      </p:sp>
      <p:pic>
        <p:nvPicPr>
          <p:cNvPr id="35" name="Picture 26" descr="ScreenShot0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576638"/>
            <a:ext cx="79216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Line 27"/>
          <p:cNvSpPr>
            <a:spLocks noChangeShapeType="1"/>
          </p:cNvSpPr>
          <p:nvPr/>
        </p:nvSpPr>
        <p:spPr bwMode="auto">
          <a:xfrm flipV="1">
            <a:off x="3654425" y="3933825"/>
            <a:ext cx="3132138" cy="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pic>
        <p:nvPicPr>
          <p:cNvPr id="37" name="Picture 28" descr="M210 MBus 2010  klein_fre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997200"/>
            <a:ext cx="88423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9" descr="9900_Hand-Held_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"/>
          <a:stretch>
            <a:fillRect/>
          </a:stretch>
        </p:blipFill>
        <p:spPr bwMode="auto">
          <a:xfrm>
            <a:off x="4500563" y="1628775"/>
            <a:ext cx="5127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1" descr="M210 MBus 2010  klein_fre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88423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2" descr="M210 MBus 2010  klein_fre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213100"/>
            <a:ext cx="88423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3" descr="M210 MBus 2010  klein_fre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3429000"/>
            <a:ext cx="88423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4" descr="8270 Grey Box H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11885" r="15157" b="16023"/>
          <a:stretch>
            <a:fillRect/>
          </a:stretch>
        </p:blipFill>
        <p:spPr bwMode="auto">
          <a:xfrm>
            <a:off x="1982788" y="1484313"/>
            <a:ext cx="2921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Line 35"/>
          <p:cNvSpPr>
            <a:spLocks noChangeShapeType="1"/>
          </p:cNvSpPr>
          <p:nvPr/>
        </p:nvSpPr>
        <p:spPr bwMode="auto">
          <a:xfrm flipV="1">
            <a:off x="5003800" y="2276475"/>
            <a:ext cx="1008063" cy="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pic>
        <p:nvPicPr>
          <p:cNvPr id="45" name="Picture 36" descr="V200H_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5038"/>
            <a:ext cx="6699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7" descr="H4000+PR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771650"/>
            <a:ext cx="115093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8" descr="MBusWireless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832475"/>
            <a:ext cx="10096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wavenis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349500"/>
            <a:ext cx="71913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0"/>
          <p:cNvGrpSpPr>
            <a:grpSpLocks/>
          </p:cNvGrpSpPr>
          <p:nvPr/>
        </p:nvGrpSpPr>
        <p:grpSpPr bwMode="auto">
          <a:xfrm>
            <a:off x="2700338" y="2060575"/>
            <a:ext cx="1152525" cy="215900"/>
            <a:chOff x="1701" y="1298"/>
            <a:chExt cx="726" cy="136"/>
          </a:xfrm>
        </p:grpSpPr>
        <p:sp>
          <p:nvSpPr>
            <p:cNvPr id="51" name="Line 41"/>
            <p:cNvSpPr>
              <a:spLocks noChangeShapeType="1"/>
            </p:cNvSpPr>
            <p:nvPr/>
          </p:nvSpPr>
          <p:spPr bwMode="auto">
            <a:xfrm>
              <a:off x="1701" y="1298"/>
              <a:ext cx="454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52" name="Line 42"/>
            <p:cNvSpPr>
              <a:spLocks noChangeShapeType="1"/>
            </p:cNvSpPr>
            <p:nvPr/>
          </p:nvSpPr>
          <p:spPr bwMode="auto">
            <a:xfrm>
              <a:off x="1973" y="1434"/>
              <a:ext cx="454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53" name="Line 43"/>
            <p:cNvSpPr>
              <a:spLocks noChangeShapeType="1"/>
            </p:cNvSpPr>
            <p:nvPr/>
          </p:nvSpPr>
          <p:spPr bwMode="auto">
            <a:xfrm flipH="1">
              <a:off x="1973" y="1298"/>
              <a:ext cx="182" cy="1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</p:grpSp>
      <p:pic>
        <p:nvPicPr>
          <p:cNvPr id="54" name="Picture 44" descr="wavenis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995738"/>
            <a:ext cx="71913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Group 45"/>
          <p:cNvGrpSpPr>
            <a:grpSpLocks/>
          </p:cNvGrpSpPr>
          <p:nvPr/>
        </p:nvGrpSpPr>
        <p:grpSpPr bwMode="auto">
          <a:xfrm>
            <a:off x="1692275" y="3644900"/>
            <a:ext cx="1152525" cy="215900"/>
            <a:chOff x="1701" y="1298"/>
            <a:chExt cx="726" cy="136"/>
          </a:xfrm>
        </p:grpSpPr>
        <p:sp>
          <p:nvSpPr>
            <p:cNvPr id="56" name="Line 46"/>
            <p:cNvSpPr>
              <a:spLocks noChangeShapeType="1"/>
            </p:cNvSpPr>
            <p:nvPr/>
          </p:nvSpPr>
          <p:spPr bwMode="auto">
            <a:xfrm>
              <a:off x="1701" y="1298"/>
              <a:ext cx="454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57" name="Line 47"/>
            <p:cNvSpPr>
              <a:spLocks noChangeShapeType="1"/>
            </p:cNvSpPr>
            <p:nvPr/>
          </p:nvSpPr>
          <p:spPr bwMode="auto">
            <a:xfrm>
              <a:off x="1973" y="1434"/>
              <a:ext cx="454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58" name="Line 48"/>
            <p:cNvSpPr>
              <a:spLocks noChangeShapeType="1"/>
            </p:cNvSpPr>
            <p:nvPr/>
          </p:nvSpPr>
          <p:spPr bwMode="auto">
            <a:xfrm flipH="1">
              <a:off x="1973" y="1298"/>
              <a:ext cx="182" cy="13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9" name="Group 49"/>
          <p:cNvGrpSpPr>
            <a:grpSpLocks/>
          </p:cNvGrpSpPr>
          <p:nvPr/>
        </p:nvGrpSpPr>
        <p:grpSpPr bwMode="auto">
          <a:xfrm>
            <a:off x="1692275" y="5445125"/>
            <a:ext cx="1152525" cy="215900"/>
            <a:chOff x="1066" y="3430"/>
            <a:chExt cx="726" cy="136"/>
          </a:xfrm>
        </p:grpSpPr>
        <p:sp>
          <p:nvSpPr>
            <p:cNvPr id="60" name="Line 50"/>
            <p:cNvSpPr>
              <a:spLocks noChangeShapeType="1"/>
            </p:cNvSpPr>
            <p:nvPr/>
          </p:nvSpPr>
          <p:spPr bwMode="auto">
            <a:xfrm>
              <a:off x="1066" y="3430"/>
              <a:ext cx="454" cy="0"/>
            </a:xfrm>
            <a:prstGeom prst="line">
              <a:avLst/>
            </a:prstGeom>
            <a:noFill/>
            <a:ln w="19050">
              <a:solidFill>
                <a:srgbClr val="10357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61" name="Line 51"/>
            <p:cNvSpPr>
              <a:spLocks noChangeShapeType="1"/>
            </p:cNvSpPr>
            <p:nvPr/>
          </p:nvSpPr>
          <p:spPr bwMode="auto">
            <a:xfrm>
              <a:off x="1338" y="3566"/>
              <a:ext cx="454" cy="0"/>
            </a:xfrm>
            <a:prstGeom prst="line">
              <a:avLst/>
            </a:prstGeom>
            <a:noFill/>
            <a:ln w="19050">
              <a:solidFill>
                <a:srgbClr val="10357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62" name="Line 52"/>
            <p:cNvSpPr>
              <a:spLocks noChangeShapeType="1"/>
            </p:cNvSpPr>
            <p:nvPr/>
          </p:nvSpPr>
          <p:spPr bwMode="auto">
            <a:xfrm flipH="1">
              <a:off x="1338" y="3430"/>
              <a:ext cx="182" cy="136"/>
            </a:xfrm>
            <a:prstGeom prst="line">
              <a:avLst/>
            </a:prstGeom>
            <a:noFill/>
            <a:ln w="19050">
              <a:solidFill>
                <a:srgbClr val="10357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00338" y="1382339"/>
            <a:ext cx="3311525" cy="40011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 smtClean="0">
                <a:solidFill>
                  <a:schemeClr val="tx2"/>
                </a:solidFill>
              </a:rPr>
              <a:t>Walk-by or Drive-by</a:t>
            </a:r>
            <a:endParaRPr lang="en-ZA" sz="2000" b="1" dirty="0">
              <a:solidFill>
                <a:schemeClr val="tx2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698750" y="3059668"/>
            <a:ext cx="3311525" cy="40011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 smtClean="0">
                <a:solidFill>
                  <a:schemeClr val="tx2"/>
                </a:solidFill>
              </a:rPr>
              <a:t>Fixed Network</a:t>
            </a:r>
            <a:endParaRPr lang="en-ZA" sz="2000" b="1" dirty="0">
              <a:solidFill>
                <a:schemeClr val="tx2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80260" y="4757738"/>
            <a:ext cx="3311525" cy="40011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 smtClean="0">
                <a:solidFill>
                  <a:schemeClr val="tx2"/>
                </a:solidFill>
              </a:rPr>
              <a:t>Fixed Network</a:t>
            </a:r>
            <a:endParaRPr lang="en-ZA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234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98120" y="21600"/>
            <a:ext cx="7499668" cy="6574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ea typeface="Arial" charset="0"/>
              </a:rPr>
              <a:t>Technology Challenges</a:t>
            </a:r>
            <a:endParaRPr lang="en-US" sz="2800" b="1" dirty="0">
              <a:ea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3771" y="1125998"/>
            <a:ext cx="737325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Challenges</a:t>
            </a:r>
            <a:r>
              <a:rPr lang="en-ZA" dirty="0" smtClean="0"/>
              <a:t> faced with new technologies and solutions:</a:t>
            </a:r>
          </a:p>
          <a:p>
            <a:pPr marL="285750" indent="-285750">
              <a:buBlip>
                <a:blip r:embed="rId2"/>
              </a:buBlip>
            </a:pPr>
            <a:r>
              <a:rPr lang="en-ZA" dirty="0" smtClean="0"/>
              <a:t>Many require some source of energy – LCD display, radio, valve, etc.</a:t>
            </a:r>
          </a:p>
          <a:p>
            <a:pPr marL="742950" lvl="1" indent="-285750">
              <a:buBlip>
                <a:blip r:embed="rId2"/>
              </a:buBlip>
            </a:pPr>
            <a:r>
              <a:rPr lang="en-ZA" b="1" dirty="0" smtClean="0"/>
              <a:t>Battery life </a:t>
            </a:r>
            <a:r>
              <a:rPr lang="en-ZA" dirty="0" smtClean="0"/>
              <a:t>expectancy (“up to </a:t>
            </a:r>
            <a:r>
              <a:rPr lang="en-ZA" i="1" dirty="0" smtClean="0"/>
              <a:t>x</a:t>
            </a:r>
            <a:r>
              <a:rPr lang="en-ZA" dirty="0" smtClean="0"/>
              <a:t> years”) – also depends on type and frequency of energy requirement</a:t>
            </a:r>
          </a:p>
          <a:p>
            <a:pPr marL="285750" indent="-285750">
              <a:buBlip>
                <a:blip r:embed="rId2"/>
              </a:buBlip>
            </a:pPr>
            <a:r>
              <a:rPr lang="en-ZA" b="1" dirty="0" smtClean="0"/>
              <a:t>Communications</a:t>
            </a:r>
            <a:r>
              <a:rPr lang="en-ZA" dirty="0" smtClean="0"/>
              <a:t> technology challenges</a:t>
            </a:r>
          </a:p>
          <a:p>
            <a:pPr marL="742950" lvl="1" indent="-285750">
              <a:buBlip>
                <a:blip r:embed="rId2"/>
              </a:buBlip>
            </a:pPr>
            <a:r>
              <a:rPr lang="en-ZA" dirty="0" smtClean="0"/>
              <a:t>Type of </a:t>
            </a:r>
            <a:r>
              <a:rPr lang="en-ZA" dirty="0" err="1" smtClean="0"/>
              <a:t>comms</a:t>
            </a:r>
            <a:r>
              <a:rPr lang="en-ZA" dirty="0" smtClean="0"/>
              <a:t> / protocols – cellular, satellite, radio, </a:t>
            </a:r>
            <a:r>
              <a:rPr lang="en-ZA" dirty="0" err="1" smtClean="0"/>
              <a:t>wifi</a:t>
            </a:r>
            <a:r>
              <a:rPr lang="en-ZA" dirty="0" smtClean="0"/>
              <a:t>, internet / ANSI, IEC protocols / fixed wireless, mesh network</a:t>
            </a:r>
          </a:p>
          <a:p>
            <a:pPr marL="742950" lvl="1" indent="-285750">
              <a:buBlip>
                <a:blip r:embed="rId2"/>
              </a:buBlip>
            </a:pPr>
            <a:r>
              <a:rPr lang="en-ZA" dirty="0" smtClean="0"/>
              <a:t>Cost effectiveness – Upfront and monthly costs, operational and maintenance costs</a:t>
            </a:r>
            <a:endParaRPr lang="en-ZA" dirty="0"/>
          </a:p>
          <a:p>
            <a:pPr marL="742950" lvl="1" indent="-285750">
              <a:buBlip>
                <a:blip r:embed="rId2"/>
              </a:buBlip>
            </a:pPr>
            <a:r>
              <a:rPr lang="en-ZA" dirty="0" smtClean="0"/>
              <a:t>Reliability</a:t>
            </a:r>
          </a:p>
          <a:p>
            <a:pPr marL="742950" lvl="1" indent="-285750">
              <a:buBlip>
                <a:blip r:embed="rId2"/>
              </a:buBlip>
            </a:pPr>
            <a:r>
              <a:rPr lang="en-ZA" dirty="0" err="1" smtClean="0"/>
              <a:t>Comms</a:t>
            </a:r>
            <a:r>
              <a:rPr lang="en-ZA" dirty="0" smtClean="0"/>
              <a:t>. Distances (“up to </a:t>
            </a:r>
            <a:r>
              <a:rPr lang="en-ZA" i="1" dirty="0" smtClean="0"/>
              <a:t>xx</a:t>
            </a:r>
            <a:r>
              <a:rPr lang="en-ZA" dirty="0" smtClean="0"/>
              <a:t> m line of sight”)</a:t>
            </a:r>
          </a:p>
          <a:p>
            <a:pPr marL="742950" lvl="1" indent="-285750">
              <a:buBlip>
                <a:blip r:embed="rId2"/>
              </a:buBlip>
            </a:pPr>
            <a:r>
              <a:rPr lang="en-ZA" dirty="0"/>
              <a:t>S</a:t>
            </a:r>
            <a:r>
              <a:rPr lang="en-ZA" dirty="0" smtClean="0"/>
              <a:t>oftware systems</a:t>
            </a:r>
          </a:p>
          <a:p>
            <a:pPr marL="742950" lvl="1" indent="-285750">
              <a:buBlip>
                <a:blip r:embed="rId2"/>
              </a:buBlip>
            </a:pPr>
            <a:r>
              <a:rPr lang="en-ZA" b="1" dirty="0" smtClean="0"/>
              <a:t>Interoperability</a:t>
            </a:r>
            <a:r>
              <a:rPr lang="en-ZA" dirty="0" smtClean="0"/>
              <a:t> – complex system integration, etc.</a:t>
            </a:r>
          </a:p>
          <a:p>
            <a:pPr marL="285750" indent="-285750">
              <a:buBlip>
                <a:blip r:embed="rId2"/>
              </a:buBlip>
            </a:pPr>
            <a:r>
              <a:rPr lang="en-ZA" dirty="0" smtClean="0"/>
              <a:t>Data management and analysis</a:t>
            </a:r>
          </a:p>
          <a:p>
            <a:pPr marL="285750" indent="-285750">
              <a:buBlip>
                <a:blip r:embed="rId2"/>
              </a:buBlip>
            </a:pPr>
            <a:r>
              <a:rPr lang="en-ZA" b="1" dirty="0"/>
              <a:t>Data security / Privacy </a:t>
            </a:r>
            <a:r>
              <a:rPr lang="en-ZA" dirty="0"/>
              <a:t>– smart meters are becoming too smart (cybersecurity)</a:t>
            </a:r>
          </a:p>
          <a:p>
            <a:pPr marL="285750" indent="-285750">
              <a:buBlip>
                <a:blip r:embed="rId2"/>
              </a:buBlip>
            </a:pPr>
            <a:r>
              <a:rPr lang="en-ZA" dirty="0"/>
              <a:t>Health and safety concerns – EM emissions</a:t>
            </a:r>
          </a:p>
          <a:p>
            <a:pPr marL="285750" indent="-285750">
              <a:buBlip>
                <a:blip r:embed="rId2"/>
              </a:buBlip>
            </a:pPr>
            <a:r>
              <a:rPr lang="en-ZA" b="1" dirty="0" smtClean="0"/>
              <a:t>Lack </a:t>
            </a:r>
            <a:r>
              <a:rPr lang="en-ZA" b="1" dirty="0"/>
              <a:t>of proven </a:t>
            </a:r>
            <a:r>
              <a:rPr lang="en-ZA" b="1" dirty="0" smtClean="0"/>
              <a:t>savings / Business case is critical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0617">
            <a:off x="545520" y="1721012"/>
            <a:ext cx="4938283" cy="1679265"/>
          </a:xfrm>
          <a:prstGeom prst="rect">
            <a:avLst/>
          </a:prstGeom>
          <a:noFill/>
          <a:ln w="5715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180">
            <a:off x="1978208" y="3074982"/>
            <a:ext cx="6267450" cy="771525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0815">
            <a:off x="1763896" y="4737435"/>
            <a:ext cx="6696075" cy="742950"/>
          </a:xfrm>
          <a:prstGeom prst="rect">
            <a:avLst/>
          </a:prstGeom>
          <a:noFill/>
          <a:ln w="57150">
            <a:solidFill>
              <a:srgbClr val="CC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17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2186" y="-25668"/>
            <a:ext cx="5418083" cy="6549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ea typeface="Arial" charset="0"/>
              </a:rPr>
              <a:t>Metering Solutions</a:t>
            </a:r>
            <a:endParaRPr lang="en-US" sz="2800" b="1" dirty="0">
              <a:ea typeface="Arial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1713618" y="1052513"/>
            <a:ext cx="6704012" cy="5256212"/>
          </a:xfrm>
          <a:prstGeom prst="triangl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440693" y="5229225"/>
            <a:ext cx="52657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3089980" y="4148138"/>
            <a:ext cx="38877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3953580" y="2781300"/>
            <a:ext cx="2225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3" idx="3"/>
          </p:cNvCxnSpPr>
          <p:nvPr/>
        </p:nvCxnSpPr>
        <p:spPr bwMode="auto">
          <a:xfrm flipH="1">
            <a:off x="5066418" y="5229225"/>
            <a:ext cx="7937" cy="1079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flipH="1">
            <a:off x="5098168" y="4148138"/>
            <a:ext cx="7937" cy="108108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 flipH="1">
            <a:off x="5106105" y="2781300"/>
            <a:ext cx="7938" cy="13668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>
            <a:off x="3470980" y="3516313"/>
            <a:ext cx="1643063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399" name="TextBox 28"/>
          <p:cNvSpPr txBox="1">
            <a:spLocks noChangeArrowheads="1"/>
          </p:cNvSpPr>
          <p:nvPr/>
        </p:nvSpPr>
        <p:spPr bwMode="auto">
          <a:xfrm>
            <a:off x="5393443" y="5445125"/>
            <a:ext cx="2160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chemeClr val="tx1"/>
                </a:solidFill>
                <a:latin typeface="Arial" pitchFamily="34" charset="0"/>
              </a:rPr>
              <a:t>WMD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chemeClr val="tx1"/>
                </a:solidFill>
                <a:latin typeface="Arial" pitchFamily="34" charset="0"/>
              </a:rPr>
              <a:t>(Upgradeable)</a:t>
            </a:r>
          </a:p>
        </p:txBody>
      </p:sp>
      <p:sp>
        <p:nvSpPr>
          <p:cNvPr id="56335" name="TextBox 31"/>
          <p:cNvSpPr txBox="1">
            <a:spLocks noChangeArrowheads="1"/>
          </p:cNvSpPr>
          <p:nvPr/>
        </p:nvSpPr>
        <p:spPr bwMode="auto">
          <a:xfrm>
            <a:off x="2513718" y="5445125"/>
            <a:ext cx="215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 dirty="0">
                <a:solidFill>
                  <a:schemeClr val="tx1"/>
                </a:solidFill>
                <a:latin typeface="Arial" pitchFamily="34" charset="0"/>
              </a:rPr>
              <a:t>Remote Shut-Off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 dirty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en-ZA" altLang="en-US" sz="1800" dirty="0" smtClean="0">
                <a:solidFill>
                  <a:schemeClr val="tx1"/>
                </a:solidFill>
                <a:latin typeface="Arial" pitchFamily="34" charset="0"/>
              </a:rPr>
              <a:t>Trickle)</a:t>
            </a:r>
            <a:endParaRPr lang="en-ZA" altLang="en-US" sz="18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93218" y="4149725"/>
            <a:ext cx="302418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Prepayment</a:t>
            </a:r>
          </a:p>
        </p:txBody>
      </p:sp>
      <p:sp>
        <p:nvSpPr>
          <p:cNvPr id="59402" name="TextBox 2047"/>
          <p:cNvSpPr txBox="1">
            <a:spLocks noChangeArrowheads="1"/>
          </p:cNvSpPr>
          <p:nvPr/>
        </p:nvSpPr>
        <p:spPr bwMode="auto">
          <a:xfrm>
            <a:off x="3161418" y="4581525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chemeClr val="tx1"/>
                </a:solidFill>
                <a:latin typeface="Arial" pitchFamily="34" charset="0"/>
              </a:rPr>
              <a:t>Dallas Token</a:t>
            </a:r>
          </a:p>
        </p:txBody>
      </p:sp>
      <p:sp>
        <p:nvSpPr>
          <p:cNvPr id="59403" name="TextBox 34"/>
          <p:cNvSpPr txBox="1">
            <a:spLocks noChangeArrowheads="1"/>
          </p:cNvSpPr>
          <p:nvPr/>
        </p:nvSpPr>
        <p:spPr bwMode="auto">
          <a:xfrm>
            <a:off x="5393443" y="4581525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chemeClr val="tx1"/>
                </a:solidFill>
                <a:latin typeface="Arial" pitchFamily="34" charset="0"/>
              </a:rPr>
              <a:t>STS</a:t>
            </a:r>
          </a:p>
        </p:txBody>
      </p:sp>
      <p:cxnSp>
        <p:nvCxnSpPr>
          <p:cNvPr id="2051" name="Straight Arrow Connector 2050"/>
          <p:cNvCxnSpPr>
            <a:stCxn id="59399" idx="0"/>
          </p:cNvCxnSpPr>
          <p:nvPr/>
        </p:nvCxnSpPr>
        <p:spPr>
          <a:xfrm flipV="1">
            <a:off x="6472943" y="4949825"/>
            <a:ext cx="0" cy="495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593218" y="2751138"/>
            <a:ext cx="30241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AMR</a:t>
            </a:r>
          </a:p>
        </p:txBody>
      </p:sp>
      <p:sp>
        <p:nvSpPr>
          <p:cNvPr id="59406" name="TextBox 2051"/>
          <p:cNvSpPr txBox="1">
            <a:spLocks noChangeArrowheads="1"/>
          </p:cNvSpPr>
          <p:nvPr/>
        </p:nvSpPr>
        <p:spPr bwMode="auto">
          <a:xfrm>
            <a:off x="3664655" y="2997200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chemeClr val="tx1"/>
                </a:solidFill>
                <a:latin typeface="Arial" pitchFamily="34" charset="0"/>
              </a:rPr>
              <a:t>Walk-By</a:t>
            </a:r>
          </a:p>
        </p:txBody>
      </p:sp>
      <p:sp>
        <p:nvSpPr>
          <p:cNvPr id="59407" name="TextBox 2052"/>
          <p:cNvSpPr txBox="1">
            <a:spLocks noChangeArrowheads="1"/>
          </p:cNvSpPr>
          <p:nvPr/>
        </p:nvSpPr>
        <p:spPr bwMode="auto">
          <a:xfrm>
            <a:off x="3664655" y="3644900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chemeClr val="tx1"/>
                </a:solidFill>
                <a:latin typeface="Arial" pitchFamily="34" charset="0"/>
              </a:rPr>
              <a:t>Fixed</a:t>
            </a:r>
          </a:p>
        </p:txBody>
      </p:sp>
      <p:sp>
        <p:nvSpPr>
          <p:cNvPr id="59408" name="TextBox 2053"/>
          <p:cNvSpPr txBox="1">
            <a:spLocks noChangeArrowheads="1"/>
          </p:cNvSpPr>
          <p:nvPr/>
        </p:nvSpPr>
        <p:spPr bwMode="auto">
          <a:xfrm>
            <a:off x="5243018" y="3116419"/>
            <a:ext cx="12969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 dirty="0" smtClean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en-ZA" altLang="en-US" sz="1800" dirty="0" err="1" smtClean="0">
                <a:solidFill>
                  <a:schemeClr val="tx1"/>
                </a:solidFill>
                <a:latin typeface="Arial" pitchFamily="34" charset="0"/>
              </a:rPr>
              <a:t>Cellular,Wi</a:t>
            </a:r>
            <a:r>
              <a:rPr lang="en-ZA" altLang="en-US" sz="1800" dirty="0" smtClean="0">
                <a:solidFill>
                  <a:schemeClr val="tx1"/>
                </a:solidFill>
                <a:latin typeface="Arial" pitchFamily="34" charset="0"/>
              </a:rPr>
              <a:t>-Fi)</a:t>
            </a:r>
            <a:endParaRPr lang="en-ZA" altLang="en-US" sz="18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93218" y="1598613"/>
            <a:ext cx="30241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AMI</a:t>
            </a:r>
          </a:p>
        </p:txBody>
      </p:sp>
      <p:sp>
        <p:nvSpPr>
          <p:cNvPr id="59411" name="TextBox 2057"/>
          <p:cNvSpPr txBox="1">
            <a:spLocks noChangeArrowheads="1"/>
          </p:cNvSpPr>
          <p:nvPr/>
        </p:nvSpPr>
        <p:spPr bwMode="auto">
          <a:xfrm>
            <a:off x="64205" y="1692275"/>
            <a:ext cx="3248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 b="1">
                <a:solidFill>
                  <a:schemeClr val="tx1"/>
                </a:solidFill>
                <a:latin typeface="Arial" pitchFamily="34" charset="0"/>
              </a:rPr>
              <a:t>2-Way Comms</a:t>
            </a:r>
          </a:p>
        </p:txBody>
      </p:sp>
      <p:sp>
        <p:nvSpPr>
          <p:cNvPr id="59412" name="TextBox 46"/>
          <p:cNvSpPr txBox="1">
            <a:spLocks noChangeArrowheads="1"/>
          </p:cNvSpPr>
          <p:nvPr/>
        </p:nvSpPr>
        <p:spPr bwMode="auto">
          <a:xfrm>
            <a:off x="-446970" y="3068638"/>
            <a:ext cx="3248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 b="1">
                <a:solidFill>
                  <a:schemeClr val="tx1"/>
                </a:solidFill>
                <a:latin typeface="Arial" pitchFamily="34" charset="0"/>
              </a:rPr>
              <a:t>1-Way Comms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 b="1">
                <a:solidFill>
                  <a:schemeClr val="tx1"/>
                </a:solidFill>
                <a:latin typeface="Arial" pitchFamily="34" charset="0"/>
              </a:rPr>
              <a:t>(from Meter)</a:t>
            </a:r>
          </a:p>
        </p:txBody>
      </p:sp>
      <p:sp>
        <p:nvSpPr>
          <p:cNvPr id="59413" name="TextBox 48"/>
          <p:cNvSpPr txBox="1">
            <a:spLocks noChangeArrowheads="1"/>
          </p:cNvSpPr>
          <p:nvPr/>
        </p:nvSpPr>
        <p:spPr bwMode="auto">
          <a:xfrm>
            <a:off x="-727958" y="4294188"/>
            <a:ext cx="324802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 b="1">
                <a:solidFill>
                  <a:schemeClr val="tx1"/>
                </a:solidFill>
                <a:latin typeface="Arial" pitchFamily="34" charset="0"/>
              </a:rPr>
              <a:t>1-Way Comms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 b="1">
                <a:solidFill>
                  <a:schemeClr val="tx1"/>
                </a:solidFill>
                <a:latin typeface="Arial" pitchFamily="34" charset="0"/>
              </a:rPr>
              <a:t>(to Meter)</a:t>
            </a:r>
          </a:p>
        </p:txBody>
      </p:sp>
      <p:pic>
        <p:nvPicPr>
          <p:cNvPr id="59414" name="Picture 2" descr="C:\Users\MarkS\AppData\Local\Microsoft\Windows\Temporary Internet Files\Content.Outlook\E6GLHZJA\Elster Zonke above ground Prepaid  meter  b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7" t="22890" r="21260" b="6853"/>
          <a:stretch>
            <a:fillRect/>
          </a:stretch>
        </p:blipFill>
        <p:spPr bwMode="auto">
          <a:xfrm>
            <a:off x="1748543" y="3890963"/>
            <a:ext cx="7905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43" y="4264025"/>
            <a:ext cx="1589087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16" name="Picture 17" descr="pulse_outp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93" y="2349500"/>
            <a:ext cx="1404937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7" name="Picture 2" descr="C:\My Documents\Meter Specs\Utility Systems\IMG_26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18" y="2251075"/>
            <a:ext cx="11160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8" name="Picture 19" descr="V200H_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68" y="1570038"/>
            <a:ext cx="923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 descr="USC Metering pics Dec 2008 00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85780" y="5257800"/>
            <a:ext cx="1501775" cy="1004888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42" name="Picture 36" descr="C:\Users\MarkS\AppData\Local\Microsoft\Windows\Temporary Internet Files\Content.Outlook\DHENL4HD\IMG_368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33" l="10000" r="90000">
                        <a14:backgroundMark x1="43203" y1="57604" x2="43203" y2="57604"/>
                        <a14:backgroundMark x1="50781" y1="75104" x2="50781" y2="75104"/>
                        <a14:backgroundMark x1="55859" y1="77083" x2="55859" y2="77083"/>
                        <a14:backgroundMark x1="44063" y1="60417" x2="44063" y2="60417"/>
                        <a14:backgroundMark x1="49375" y1="73125" x2="49375" y2="73125"/>
                        <a14:backgroundMark x1="54063" y1="76667" x2="54063" y2="76667"/>
                        <a14:backgroundMark x1="65547" y1="33542" x2="65547" y2="33542"/>
                        <a14:backgroundMark x1="69141" y1="39167" x2="69141" y2="39167"/>
                        <a14:backgroundMark x1="69219" y1="43854" x2="69219" y2="43854"/>
                        <a14:backgroundMark x1="74141" y1="43542" x2="74141" y2="43542"/>
                        <a14:backgroundMark x1="74141" y1="50104" x2="74141" y2="50104"/>
                        <a14:backgroundMark x1="73281" y1="55208" x2="73281" y2="55208"/>
                        <a14:backgroundMark x1="66719" y1="53333" x2="66719" y2="53333"/>
                        <a14:backgroundMark x1="66484" y1="58854" x2="66484" y2="58854"/>
                        <a14:backgroundMark x1="46797" y1="69375" x2="46797" y2="69375"/>
                        <a14:backgroundMark x1="47813" y1="71042" x2="47813" y2="71042"/>
                        <a14:backgroundMark x1="45938" y1="67292" x2="45938" y2="67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96" t="8101" r="16330"/>
          <a:stretch/>
        </p:blipFill>
        <p:spPr bwMode="auto">
          <a:xfrm>
            <a:off x="596920" y="5143500"/>
            <a:ext cx="1160243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570993" y="5178425"/>
            <a:ext cx="302418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Shut-Off Valve</a:t>
            </a:r>
            <a:endParaRPr lang="en-ZA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17988" y="1693070"/>
            <a:ext cx="1277432" cy="1697037"/>
            <a:chOff x="6946710" y="1529094"/>
            <a:chExt cx="1607335" cy="2343150"/>
          </a:xfrm>
        </p:grpSpPr>
        <p:pic>
          <p:nvPicPr>
            <p:cNvPr id="46" name="Picture 2" descr="Iphone 5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7111" l="9873" r="898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6710" y="1529094"/>
              <a:ext cx="1607335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C:\Users\MarkS\Pictures\Cellular AMR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694" y="1963682"/>
              <a:ext cx="826764" cy="1535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105130" y="2863751"/>
            <a:ext cx="5937250" cy="2308324"/>
          </a:xfrm>
          <a:prstGeom prst="rect">
            <a:avLst/>
          </a:prstGeom>
          <a:solidFill>
            <a:schemeClr val="bg1"/>
          </a:solidFill>
          <a:ln w="28575">
            <a:solidFill>
              <a:srgbClr val="EB281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4800" b="1" dirty="0" smtClean="0">
                <a:solidFill>
                  <a:srgbClr val="00B0F0"/>
                </a:solidFill>
              </a:rPr>
              <a:t>There’s no </a:t>
            </a:r>
          </a:p>
          <a:p>
            <a:pPr algn="ctr"/>
            <a:r>
              <a:rPr lang="en-ZA" sz="4800" b="1" dirty="0" smtClean="0">
                <a:solidFill>
                  <a:srgbClr val="00B0F0"/>
                </a:solidFill>
              </a:rPr>
              <a:t>“One size fits all solution”</a:t>
            </a:r>
            <a:endParaRPr lang="en-ZA" sz="4800" b="1" dirty="0">
              <a:solidFill>
                <a:srgbClr val="00B0F0"/>
              </a:solidFill>
            </a:endParaRPr>
          </a:p>
        </p:txBody>
      </p:sp>
      <p:sp>
        <p:nvSpPr>
          <p:cNvPr id="39" name="TextBox 2053"/>
          <p:cNvSpPr txBox="1">
            <a:spLocks noChangeArrowheads="1"/>
          </p:cNvSpPr>
          <p:nvPr/>
        </p:nvSpPr>
        <p:spPr bwMode="auto">
          <a:xfrm>
            <a:off x="4434793" y="2131145"/>
            <a:ext cx="1296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 dirty="0" err="1" smtClean="0">
                <a:solidFill>
                  <a:schemeClr val="tx1"/>
                </a:solidFill>
                <a:latin typeface="Arial" pitchFamily="34" charset="0"/>
              </a:rPr>
              <a:t>LoRa</a:t>
            </a:r>
            <a:endParaRPr lang="en-ZA" altLang="en-US" sz="18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9" grpId="0"/>
      <p:bldP spid="30" grpId="0"/>
      <p:bldP spid="59402" grpId="0"/>
      <p:bldP spid="59403" grpId="0"/>
      <p:bldP spid="38" grpId="0"/>
      <p:bldP spid="59406" grpId="0"/>
      <p:bldP spid="59407" grpId="0"/>
      <p:bldP spid="59408" grpId="0"/>
      <p:bldP spid="43" grpId="0"/>
      <p:bldP spid="59411" grpId="0"/>
      <p:bldP spid="59412" grpId="0"/>
      <p:bldP spid="59413" grpId="0"/>
      <p:bldP spid="4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3"/>
          <a:stretch>
            <a:fillRect/>
          </a:stretch>
        </p:blipFill>
        <p:spPr bwMode="auto">
          <a:xfrm>
            <a:off x="0" y="0"/>
            <a:ext cx="7421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5" descr="V200H_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36" y="925653"/>
            <a:ext cx="1912937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10"/>
          <p:cNvGrpSpPr>
            <a:grpSpLocks/>
          </p:cNvGrpSpPr>
          <p:nvPr/>
        </p:nvGrpSpPr>
        <p:grpSpPr bwMode="auto">
          <a:xfrm>
            <a:off x="1266825" y="3685738"/>
            <a:ext cx="2098675" cy="2990850"/>
            <a:chOff x="5764213" y="1828800"/>
            <a:chExt cx="2984500" cy="4252912"/>
          </a:xfrm>
        </p:grpSpPr>
        <p:grpSp>
          <p:nvGrpSpPr>
            <p:cNvPr id="130066" name="Group 11"/>
            <p:cNvGrpSpPr>
              <a:grpSpLocks/>
            </p:cNvGrpSpPr>
            <p:nvPr/>
          </p:nvGrpSpPr>
          <p:grpSpPr bwMode="auto">
            <a:xfrm>
              <a:off x="6324600" y="1863725"/>
              <a:ext cx="2209800" cy="3165475"/>
              <a:chOff x="6324600" y="1863725"/>
              <a:chExt cx="2209800" cy="3165475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7771187" y="2284791"/>
                <a:ext cx="763057" cy="8374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518340" y="2487956"/>
                <a:ext cx="851102" cy="8397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8152716" y="1862661"/>
                <a:ext cx="76757" cy="496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667239" y="3219348"/>
                <a:ext cx="1334219" cy="7629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398588" y="3512808"/>
                <a:ext cx="2058898" cy="15169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24089" y="3835615"/>
                <a:ext cx="309286" cy="227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130067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213" y="1828800"/>
              <a:ext cx="2984500" cy="425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ound Same Side Corner Rectangle 2"/>
          <p:cNvSpPr/>
          <p:nvPr/>
        </p:nvSpPr>
        <p:spPr>
          <a:xfrm rot="16200000">
            <a:off x="5146675" y="-758824"/>
            <a:ext cx="1868487" cy="6126162"/>
          </a:xfrm>
          <a:prstGeom prst="round2SameRect">
            <a:avLst>
              <a:gd name="adj1" fmla="val 7713"/>
              <a:gd name="adj2" fmla="val 0"/>
            </a:avLst>
          </a:prstGeom>
          <a:solidFill>
            <a:srgbClr val="091E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53968" y="1570339"/>
            <a:ext cx="5836057" cy="665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1430">
                  <a:solidFill>
                    <a:srgbClr val="FF9933"/>
                  </a:solidFill>
                </a:ln>
                <a:solidFill>
                  <a:srgbClr val="FFCA08"/>
                </a:solidFill>
                <a:effectLst>
                  <a:outerShdw blurRad="50800" dist="50800" algn="l" rotWithShape="0">
                    <a:schemeClr val="tx1">
                      <a:alpha val="95000"/>
                    </a:schemeClr>
                  </a:outerShdw>
                </a:effectLst>
                <a:latin typeface="Tahoma" pitchFamily="34" charset="0"/>
                <a:cs typeface="Tahoma" pitchFamily="34" charset="0"/>
              </a:rPr>
              <a:t>SMART METERING</a:t>
            </a:r>
            <a:endParaRPr lang="en-US" sz="3600" b="1" dirty="0">
              <a:ln w="11430">
                <a:solidFill>
                  <a:srgbClr val="FF9933"/>
                </a:solidFill>
              </a:ln>
              <a:solidFill>
                <a:srgbClr val="FFCA08"/>
              </a:solidFill>
              <a:effectLst>
                <a:outerShdw blurRad="50800" dist="50800" algn="l" rotWithShape="0">
                  <a:schemeClr val="tx1">
                    <a:alpha val="95000"/>
                  </a:scheme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4" name="Picture 17" descr="pulse_outp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40" y="3382334"/>
            <a:ext cx="2479220" cy="305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21" y="3738563"/>
            <a:ext cx="214630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4"/>
          <a:stretch>
            <a:fillRect/>
          </a:stretch>
        </p:blipFill>
        <p:spPr bwMode="auto">
          <a:xfrm>
            <a:off x="7593883" y="4079875"/>
            <a:ext cx="12065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5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961D7C2-B23B-4F40-B5E8-9D5ABBC3062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94" y="1524253"/>
            <a:ext cx="2688460" cy="350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6" t="35980" r="31698" b="45405"/>
          <a:stretch/>
        </p:blipFill>
        <p:spPr>
          <a:xfrm>
            <a:off x="5682342" y="2308497"/>
            <a:ext cx="1455576" cy="1395757"/>
          </a:xfrm>
          <a:prstGeom prst="rect">
            <a:avLst/>
          </a:prstGeom>
          <a:ln w="19050">
            <a:solidFill>
              <a:srgbClr val="E71D1D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98120" y="-2150"/>
            <a:ext cx="7499668" cy="6545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hangingPunct="0">
              <a:lnSpc>
                <a:spcPts val="5000"/>
              </a:lnSpc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Smart Meters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499" y="5141167"/>
            <a:ext cx="350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Elster Q200 Electronic Meter</a:t>
            </a:r>
            <a:endParaRPr lang="en-ZA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075140" y="2308497"/>
            <a:ext cx="2607203" cy="585015"/>
          </a:xfrm>
          <a:prstGeom prst="line">
            <a:avLst/>
          </a:prstGeom>
          <a:ln w="12700" cmpd="sng">
            <a:solidFill>
              <a:srgbClr val="E71D1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075140" y="3369501"/>
            <a:ext cx="2607202" cy="334754"/>
          </a:xfrm>
          <a:prstGeom prst="line">
            <a:avLst/>
          </a:prstGeom>
          <a:ln w="12700" cmpd="sng">
            <a:solidFill>
              <a:srgbClr val="E71D1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404997" y="2893512"/>
            <a:ext cx="670143" cy="475989"/>
          </a:xfrm>
          <a:prstGeom prst="rect">
            <a:avLst/>
          </a:prstGeom>
          <a:noFill/>
          <a:ln w="19050">
            <a:solidFill>
              <a:srgbClr val="E71D1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2937" y="3948209"/>
            <a:ext cx="267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“</a:t>
            </a:r>
            <a:r>
              <a:rPr lang="en-ZA" dirty="0" err="1" smtClean="0"/>
              <a:t>SmartMeter</a:t>
            </a:r>
            <a:r>
              <a:rPr lang="en-ZA" dirty="0" smtClean="0"/>
              <a:t>” is an Elster Water Trade Mark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4599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009">
            <a:off x="6184518" y="2435423"/>
            <a:ext cx="3182055" cy="106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mediumenergyline_white_INTER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5775" y="845619"/>
            <a:ext cx="6062535" cy="93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8120" y="-2150"/>
            <a:ext cx="7499668" cy="6545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hangingPunct="0">
              <a:lnSpc>
                <a:spcPts val="5000"/>
              </a:lnSpc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Smart Meters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232" y="710833"/>
            <a:ext cx="784360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ZA" dirty="0">
                <a:solidFill>
                  <a:srgbClr val="000000"/>
                </a:solidFill>
              </a:rPr>
              <a:t>Everyone wants “</a:t>
            </a:r>
            <a:r>
              <a:rPr lang="en-ZA" b="1" dirty="0">
                <a:solidFill>
                  <a:srgbClr val="000000"/>
                </a:solidFill>
              </a:rPr>
              <a:t>Smart</a:t>
            </a:r>
            <a:r>
              <a:rPr lang="en-ZA" dirty="0">
                <a:solidFill>
                  <a:srgbClr val="000000"/>
                </a:solidFill>
              </a:rPr>
              <a:t>” </a:t>
            </a:r>
            <a:r>
              <a:rPr lang="en-ZA" dirty="0" smtClean="0">
                <a:solidFill>
                  <a:srgbClr val="000000"/>
                </a:solidFill>
              </a:rPr>
              <a:t>meters</a:t>
            </a:r>
            <a:endParaRPr lang="en-ZA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en-ZA" dirty="0" smtClean="0">
                <a:solidFill>
                  <a:srgbClr val="000000"/>
                </a:solidFill>
              </a:rPr>
              <a:t>Word “</a:t>
            </a:r>
            <a:r>
              <a:rPr lang="en-ZA" b="1" dirty="0" smtClean="0">
                <a:solidFill>
                  <a:srgbClr val="000000"/>
                </a:solidFill>
              </a:rPr>
              <a:t>Smart</a:t>
            </a:r>
            <a:r>
              <a:rPr lang="en-ZA" dirty="0" smtClean="0">
                <a:solidFill>
                  <a:srgbClr val="000000"/>
                </a:solidFill>
              </a:rPr>
              <a:t>” loosely used as a marketing term (not technical term) to promote a silver bullet “solution to all utility problems”</a:t>
            </a:r>
          </a:p>
          <a:p>
            <a:pPr marL="285750" indent="-285750">
              <a:buBlip>
                <a:blip r:embed="rId4"/>
              </a:buBlip>
            </a:pPr>
            <a:r>
              <a:rPr lang="en-ZA" dirty="0">
                <a:solidFill>
                  <a:srgbClr val="000000"/>
                </a:solidFill>
              </a:rPr>
              <a:t>No clear definition of a </a:t>
            </a:r>
            <a:r>
              <a:rPr lang="en-ZA" dirty="0" smtClean="0">
                <a:solidFill>
                  <a:srgbClr val="000000"/>
                </a:solidFill>
              </a:rPr>
              <a:t>“Smart</a:t>
            </a:r>
            <a:r>
              <a:rPr lang="en-ZA" dirty="0">
                <a:solidFill>
                  <a:srgbClr val="000000"/>
                </a:solidFill>
              </a:rPr>
              <a:t>” </a:t>
            </a:r>
            <a:r>
              <a:rPr lang="en-ZA" dirty="0" smtClean="0">
                <a:solidFill>
                  <a:srgbClr val="000000"/>
                </a:solidFill>
              </a:rPr>
              <a:t>meter in Water Industry</a:t>
            </a:r>
            <a:endParaRPr lang="en-ZA" dirty="0">
              <a:solidFill>
                <a:srgbClr val="00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30" y="5175103"/>
            <a:ext cx="3045865" cy="134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67860" y="2641989"/>
            <a:ext cx="3738033" cy="1104900"/>
            <a:chOff x="-67860" y="2641989"/>
            <a:chExt cx="3738033" cy="11049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48158">
              <a:off x="60198" y="2641989"/>
              <a:ext cx="3609975" cy="1104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 rot="20139253">
              <a:off x="-67860" y="3103524"/>
              <a:ext cx="1644044" cy="286749"/>
            </a:xfrm>
            <a:prstGeom prst="ellipse">
              <a:avLst/>
            </a:prstGeom>
            <a:noFill/>
            <a:ln w="28575">
              <a:solidFill>
                <a:srgbClr val="00BBE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8772" y="4894788"/>
            <a:ext cx="3552825" cy="1734755"/>
            <a:chOff x="325059" y="5019272"/>
            <a:chExt cx="3552825" cy="1734755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8969">
              <a:off x="325059" y="5306227"/>
              <a:ext cx="3552825" cy="1447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590420" y="5019272"/>
              <a:ext cx="3143264" cy="1223559"/>
              <a:chOff x="590420" y="5019272"/>
              <a:chExt cx="3143264" cy="1223559"/>
            </a:xfrm>
          </p:grpSpPr>
          <p:sp>
            <p:nvSpPr>
              <p:cNvPr id="24" name="Oval 23"/>
              <p:cNvSpPr/>
              <p:nvPr/>
            </p:nvSpPr>
            <p:spPr>
              <a:xfrm rot="1692995" flipV="1">
                <a:off x="590420" y="5019272"/>
                <a:ext cx="1627567" cy="295633"/>
              </a:xfrm>
              <a:prstGeom prst="ellipse">
                <a:avLst/>
              </a:prstGeom>
              <a:noFill/>
              <a:ln w="28575">
                <a:solidFill>
                  <a:srgbClr val="00BBEE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 rot="1748154">
                <a:off x="3165565" y="5966376"/>
                <a:ext cx="568119" cy="276455"/>
              </a:xfrm>
              <a:prstGeom prst="ellipse">
                <a:avLst/>
              </a:prstGeom>
              <a:noFill/>
              <a:ln w="28575">
                <a:solidFill>
                  <a:srgbClr val="00BBEE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 rot="21292070">
            <a:off x="1873642" y="4467949"/>
            <a:ext cx="3619500" cy="1276350"/>
            <a:chOff x="1451162" y="4406384"/>
            <a:chExt cx="3619500" cy="127635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162" y="4406384"/>
              <a:ext cx="3619500" cy="1276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995424" y="4551523"/>
              <a:ext cx="977731" cy="280130"/>
            </a:xfrm>
            <a:prstGeom prst="ellipse">
              <a:avLst/>
            </a:prstGeom>
            <a:noFill/>
            <a:ln w="28575">
              <a:solidFill>
                <a:srgbClr val="00BBE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88465" y="2815352"/>
            <a:ext cx="3733800" cy="2040745"/>
            <a:chOff x="2147882" y="3033421"/>
            <a:chExt cx="3733800" cy="204074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1282">
              <a:off x="2147882" y="3645416"/>
              <a:ext cx="3733800" cy="1428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1556378">
              <a:off x="2556572" y="3033421"/>
              <a:ext cx="1168082" cy="352039"/>
            </a:xfrm>
            <a:prstGeom prst="ellipse">
              <a:avLst/>
            </a:prstGeom>
            <a:noFill/>
            <a:ln w="28575">
              <a:solidFill>
                <a:srgbClr val="00BBE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55690" y="2168061"/>
            <a:ext cx="3971925" cy="1945285"/>
            <a:chOff x="3855690" y="2168061"/>
            <a:chExt cx="3971925" cy="194528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2987">
              <a:off x="3855690" y="2617921"/>
              <a:ext cx="3971925" cy="1495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8" name="Oval 27"/>
            <p:cNvSpPr/>
            <p:nvPr/>
          </p:nvSpPr>
          <p:spPr>
            <a:xfrm rot="1105464">
              <a:off x="4091470" y="2168061"/>
              <a:ext cx="1386236" cy="344031"/>
            </a:xfrm>
            <a:prstGeom prst="ellipse">
              <a:avLst/>
            </a:prstGeom>
            <a:noFill/>
            <a:ln w="28575">
              <a:solidFill>
                <a:srgbClr val="00BBE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73407" y="3099961"/>
            <a:ext cx="3557670" cy="2218690"/>
            <a:chOff x="5322499" y="3394066"/>
            <a:chExt cx="3557670" cy="221869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28319">
              <a:off x="5355919" y="4126856"/>
              <a:ext cx="3524250" cy="1485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5322499" y="3394066"/>
              <a:ext cx="2955899" cy="2091101"/>
              <a:chOff x="5322499" y="3394066"/>
              <a:chExt cx="2955899" cy="2091101"/>
            </a:xfrm>
          </p:grpSpPr>
          <p:sp>
            <p:nvSpPr>
              <p:cNvPr id="5" name="Oval 4"/>
              <p:cNvSpPr/>
              <p:nvPr/>
            </p:nvSpPr>
            <p:spPr>
              <a:xfrm rot="19615621">
                <a:off x="7709922" y="3394066"/>
                <a:ext cx="568476" cy="276592"/>
              </a:xfrm>
              <a:prstGeom prst="ellipse">
                <a:avLst/>
              </a:prstGeom>
              <a:noFill/>
              <a:ln w="28575">
                <a:solidFill>
                  <a:srgbClr val="00BBEE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 rot="19615621">
                <a:off x="5322499" y="5321769"/>
                <a:ext cx="454044" cy="163398"/>
              </a:xfrm>
              <a:prstGeom prst="ellipse">
                <a:avLst/>
              </a:prstGeom>
              <a:noFill/>
              <a:ln w="28575">
                <a:solidFill>
                  <a:srgbClr val="00BBEE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056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mediumenergyline_white_INTER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5775" y="845619"/>
            <a:ext cx="6062535" cy="93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8120" y="-2150"/>
            <a:ext cx="7499668" cy="6545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hangingPunct="0">
              <a:lnSpc>
                <a:spcPts val="5000"/>
              </a:lnSpc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Simplified Definition of Smart </a:t>
            </a:r>
            <a:r>
              <a:rPr lang="en-US" sz="2800" b="1" dirty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Meters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5861" y="892174"/>
            <a:ext cx="6509441" cy="21929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0000"/>
                </a:solidFill>
              </a:rPr>
              <a:t>A Smart Meter is a measuring device that, as a minimum requirement, is capable of communicating data to a remote interface at regular intervals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050" dirty="0" smtClean="0">
              <a:solidFill>
                <a:srgbClr val="000000"/>
              </a:solidFill>
            </a:endParaRPr>
          </a:p>
          <a:p>
            <a:r>
              <a:rPr lang="en-ZA" dirty="0" smtClean="0">
                <a:solidFill>
                  <a:srgbClr val="000000"/>
                </a:solidFill>
              </a:rPr>
              <a:t>In it’s basic form, smart metering is Automatic Meter Reading (AMR)</a:t>
            </a:r>
          </a:p>
          <a:p>
            <a:endParaRPr lang="en-ZA" dirty="0">
              <a:solidFill>
                <a:srgbClr val="000000"/>
              </a:solidFill>
            </a:endParaRPr>
          </a:p>
          <a:p>
            <a:r>
              <a:rPr lang="en-ZA" dirty="0" smtClean="0">
                <a:solidFill>
                  <a:srgbClr val="000000"/>
                </a:solidFill>
              </a:rPr>
              <a:t>Technology is mature and can unlock benefits of data</a:t>
            </a:r>
            <a:endParaRPr lang="en-ZA" dirty="0">
              <a:solidFill>
                <a:srgbClr val="000000"/>
              </a:solidFill>
            </a:endParaRPr>
          </a:p>
        </p:txBody>
      </p:sp>
      <p:pic>
        <p:nvPicPr>
          <p:cNvPr id="13" name="Picture 17" descr="pulse_out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8" y="3368369"/>
            <a:ext cx="2479220" cy="305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13" y="3664911"/>
            <a:ext cx="1601593" cy="229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838" y="3472549"/>
            <a:ext cx="2892929" cy="280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3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7"/>
          <p:cNvSpPr>
            <a:spLocks noChangeArrowheads="1"/>
          </p:cNvSpPr>
          <p:nvPr/>
        </p:nvSpPr>
        <p:spPr bwMode="auto">
          <a:xfrm>
            <a:off x="468313" y="1844675"/>
            <a:ext cx="1931987" cy="863600"/>
          </a:xfrm>
          <a:prstGeom prst="chevron">
            <a:avLst>
              <a:gd name="adj" fmla="val 3343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lIns="216000" rIns="198000" anchor="ctr" anchorCtr="1"/>
          <a:lstStyle/>
          <a:p>
            <a:pPr algn="ctr" defTabSz="457200" eaLnBrk="0" hangingPunct="0">
              <a:defRPr/>
            </a:pPr>
            <a:r>
              <a:rPr lang="en-GB" sz="120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Mechanical ‘dumb’ meter</a:t>
            </a:r>
          </a:p>
        </p:txBody>
      </p:sp>
      <p:sp>
        <p:nvSpPr>
          <p:cNvPr id="18438" name="AutoShape 8"/>
          <p:cNvSpPr>
            <a:spLocks noChangeArrowheads="1"/>
          </p:cNvSpPr>
          <p:nvPr/>
        </p:nvSpPr>
        <p:spPr bwMode="auto">
          <a:xfrm>
            <a:off x="6665913" y="1844675"/>
            <a:ext cx="1716087" cy="863600"/>
          </a:xfrm>
          <a:prstGeom prst="chevron">
            <a:avLst>
              <a:gd name="adj" fmla="val 3364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lIns="241200" rIns="198000" anchor="ctr" anchorCtr="1"/>
          <a:lstStyle/>
          <a:p>
            <a:pPr algn="ctr" defTabSz="457200" eaLnBrk="0" hangingPunct="0">
              <a:defRPr/>
            </a:pPr>
            <a:r>
              <a:rPr lang="en-GB" sz="105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Electronic meter with / w/o integrated AMR</a:t>
            </a:r>
          </a:p>
        </p:txBody>
      </p:sp>
      <p:sp>
        <p:nvSpPr>
          <p:cNvPr id="18439" name="AutoShape 9"/>
          <p:cNvSpPr>
            <a:spLocks noChangeArrowheads="1"/>
          </p:cNvSpPr>
          <p:nvPr/>
        </p:nvSpPr>
        <p:spPr bwMode="auto">
          <a:xfrm>
            <a:off x="2633663" y="1844675"/>
            <a:ext cx="1801812" cy="863600"/>
          </a:xfrm>
          <a:prstGeom prst="chevron">
            <a:avLst>
              <a:gd name="adj" fmla="val 3378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lIns="277200" rIns="198000" anchor="ctr" anchorCtr="1"/>
          <a:lstStyle/>
          <a:p>
            <a:pPr algn="ctr" defTabSz="457200" eaLnBrk="0" hangingPunct="0">
              <a:defRPr/>
            </a:pPr>
            <a:r>
              <a:rPr lang="en-GB" sz="105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Mechanical with external smart modules</a:t>
            </a:r>
          </a:p>
        </p:txBody>
      </p:sp>
      <p:sp>
        <p:nvSpPr>
          <p:cNvPr id="18440" name="AutoShape 10"/>
          <p:cNvSpPr>
            <a:spLocks noChangeArrowheads="1"/>
          </p:cNvSpPr>
          <p:nvPr/>
        </p:nvSpPr>
        <p:spPr bwMode="auto">
          <a:xfrm>
            <a:off x="4716463" y="1844675"/>
            <a:ext cx="1800225" cy="863600"/>
          </a:xfrm>
          <a:prstGeom prst="chevron">
            <a:avLst>
              <a:gd name="adj" fmla="val 3451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lIns="259200" rIns="198000" anchor="ctr" anchorCtr="1"/>
          <a:lstStyle/>
          <a:p>
            <a:pPr algn="ctr" defTabSz="457200" eaLnBrk="0" hangingPunct="0">
              <a:defRPr/>
            </a:pPr>
            <a:r>
              <a:rPr lang="en-GB" sz="105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Smart hybrid meter with integrated smart</a:t>
            </a:r>
          </a:p>
        </p:txBody>
      </p:sp>
      <p:pic>
        <p:nvPicPr>
          <p:cNvPr id="45066" name="Picture 13" descr="Domestic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090863"/>
            <a:ext cx="16605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 descr="pulse_out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2946400"/>
            <a:ext cx="203041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 descr="V200H_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3386138"/>
            <a:ext cx="1884363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924175"/>
            <a:ext cx="1905000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8120" y="21600"/>
            <a:ext cx="7499668" cy="73353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ea typeface="Arial" charset="0"/>
              </a:rPr>
              <a:t>Meters Are Evolving ……….</a:t>
            </a:r>
            <a:endParaRPr lang="en-US" sz="2800" b="1" dirty="0">
              <a:ea typeface="Arial" charset="0"/>
            </a:endParaRPr>
          </a:p>
        </p:txBody>
      </p:sp>
      <p:sp>
        <p:nvSpPr>
          <p:cNvPr id="2" name="Right Brace 1"/>
          <p:cNvSpPr/>
          <p:nvPr/>
        </p:nvSpPr>
        <p:spPr>
          <a:xfrm rot="5400000">
            <a:off x="2259013" y="3802063"/>
            <a:ext cx="490537" cy="3678237"/>
          </a:xfrm>
          <a:prstGeom prst="rightBrac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47800" y="5943600"/>
            <a:ext cx="2176463" cy="40005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2000" b="1">
                <a:solidFill>
                  <a:schemeClr val="tx1"/>
                </a:solidFill>
                <a:latin typeface="Arial" pitchFamily="34" charset="0"/>
              </a:rPr>
              <a:t>Mechanical</a:t>
            </a:r>
            <a:endParaRPr lang="en-ZA" altLang="en-US" sz="1800" b="1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1" name="Right Brace 20"/>
          <p:cNvSpPr/>
          <p:nvPr/>
        </p:nvSpPr>
        <p:spPr>
          <a:xfrm rot="5400000">
            <a:off x="5349081" y="4633119"/>
            <a:ext cx="490538" cy="2044700"/>
          </a:xfrm>
          <a:prstGeom prst="rightBrac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572000" y="5957888"/>
            <a:ext cx="1992313" cy="4000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2000" b="1">
                <a:solidFill>
                  <a:schemeClr val="tx1"/>
                </a:solidFill>
                <a:latin typeface="Arial" pitchFamily="34" charset="0"/>
              </a:rPr>
              <a:t>Hybrid</a:t>
            </a:r>
            <a:endParaRPr lang="en-ZA" altLang="en-US" sz="1800" b="1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9" name="Right Brace 28"/>
          <p:cNvSpPr/>
          <p:nvPr/>
        </p:nvSpPr>
        <p:spPr>
          <a:xfrm rot="5400000">
            <a:off x="7571581" y="4633119"/>
            <a:ext cx="490538" cy="2044700"/>
          </a:xfrm>
          <a:prstGeom prst="rightBrac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794500" y="5957888"/>
            <a:ext cx="1992313" cy="400050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2000" b="1">
                <a:solidFill>
                  <a:schemeClr val="tx1"/>
                </a:solidFill>
                <a:latin typeface="Arial" pitchFamily="34" charset="0"/>
              </a:rPr>
              <a:t>Electronic</a:t>
            </a:r>
            <a:endParaRPr lang="en-ZA" altLang="en-US" sz="1800" b="1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  <p:bldP spid="18439" grpId="0" animBg="1"/>
      <p:bldP spid="18440" grpId="0" animBg="1"/>
      <p:bldP spid="2" grpId="0" animBg="1"/>
      <p:bldP spid="3" grpId="0" animBg="1"/>
      <p:bldP spid="21" grpId="0" animBg="1"/>
      <p:bldP spid="27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mediumenergyline_white_INTER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5775" y="845619"/>
            <a:ext cx="6062535" cy="93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8120" y="-2150"/>
            <a:ext cx="7499668" cy="6545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hangingPunct="0">
              <a:lnSpc>
                <a:spcPts val="5000"/>
              </a:lnSpc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Benefits of </a:t>
            </a:r>
            <a:r>
              <a:rPr lang="en-US" sz="2800" b="1" dirty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Smart 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914" y="1541670"/>
            <a:ext cx="7665810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0000"/>
                </a:solidFill>
              </a:rPr>
              <a:t>Benefits to Utility:</a:t>
            </a:r>
          </a:p>
          <a:p>
            <a:pPr marL="285750" indent="-285750">
              <a:buBlip>
                <a:blip r:embed="rId3"/>
              </a:buBlip>
            </a:pPr>
            <a:r>
              <a:rPr lang="en-ZA" dirty="0" smtClean="0">
                <a:solidFill>
                  <a:srgbClr val="000000"/>
                </a:solidFill>
              </a:rPr>
              <a:t>Read meter remotely / no access required to properties</a:t>
            </a:r>
          </a:p>
          <a:p>
            <a:pPr marL="285750" indent="-285750">
              <a:buBlip>
                <a:blip r:embed="rId3"/>
              </a:buBlip>
            </a:pPr>
            <a:r>
              <a:rPr lang="en-ZA" dirty="0" smtClean="0">
                <a:solidFill>
                  <a:srgbClr val="000000"/>
                </a:solidFill>
              </a:rPr>
              <a:t>Improve meter reading performance – efficiency and accuracy</a:t>
            </a:r>
          </a:p>
          <a:p>
            <a:pPr marL="285750" indent="-285750">
              <a:buBlip>
                <a:blip r:embed="rId3"/>
              </a:buBlip>
            </a:pPr>
            <a:r>
              <a:rPr lang="en-ZA" dirty="0">
                <a:solidFill>
                  <a:srgbClr val="000000"/>
                </a:solidFill>
              </a:rPr>
              <a:t>Tamper </a:t>
            </a:r>
            <a:r>
              <a:rPr lang="en-ZA" dirty="0" smtClean="0">
                <a:solidFill>
                  <a:srgbClr val="000000"/>
                </a:solidFill>
              </a:rPr>
              <a:t>detection possible</a:t>
            </a:r>
            <a:endParaRPr lang="en-ZA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ZA" dirty="0" smtClean="0">
                <a:solidFill>
                  <a:srgbClr val="000000"/>
                </a:solidFill>
              </a:rPr>
              <a:t>Proactive leak detection possible</a:t>
            </a:r>
          </a:p>
          <a:p>
            <a:pPr marL="285750" indent="-285750">
              <a:buBlip>
                <a:blip r:embed="rId3"/>
              </a:buBlip>
            </a:pPr>
            <a:r>
              <a:rPr lang="en-ZA" dirty="0" smtClean="0">
                <a:solidFill>
                  <a:srgbClr val="000000"/>
                </a:solidFill>
              </a:rPr>
              <a:t>Reduced </a:t>
            </a:r>
            <a:r>
              <a:rPr lang="en-ZA" dirty="0">
                <a:solidFill>
                  <a:srgbClr val="000000"/>
                </a:solidFill>
              </a:rPr>
              <a:t>water pumping through reduced water leakage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>
              <a:solidFill>
                <a:srgbClr val="000000"/>
              </a:solidFill>
            </a:endParaRPr>
          </a:p>
          <a:p>
            <a:r>
              <a:rPr lang="en-ZA" b="1" dirty="0" smtClean="0">
                <a:solidFill>
                  <a:srgbClr val="000000"/>
                </a:solidFill>
              </a:rPr>
              <a:t>Benefits to Consumer:</a:t>
            </a:r>
          </a:p>
          <a:p>
            <a:pPr marL="285750" indent="-285750">
              <a:buBlip>
                <a:blip r:embed="rId3"/>
              </a:buBlip>
            </a:pPr>
            <a:r>
              <a:rPr lang="en-ZA" dirty="0" smtClean="0">
                <a:solidFill>
                  <a:srgbClr val="000000"/>
                </a:solidFill>
              </a:rPr>
              <a:t>Provide </a:t>
            </a:r>
            <a:r>
              <a:rPr lang="en-ZA" dirty="0">
                <a:solidFill>
                  <a:srgbClr val="000000"/>
                </a:solidFill>
              </a:rPr>
              <a:t>greater information to customers in relation to their consumption, which enables them to make informed, proactive decisions about their water </a:t>
            </a:r>
            <a:r>
              <a:rPr lang="en-ZA" dirty="0" smtClean="0">
                <a:solidFill>
                  <a:srgbClr val="000000"/>
                </a:solidFill>
              </a:rPr>
              <a:t>usage </a:t>
            </a:r>
            <a:endParaRPr lang="en-ZA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ZA" dirty="0">
                <a:solidFill>
                  <a:srgbClr val="000000"/>
                </a:solidFill>
              </a:rPr>
              <a:t>P</a:t>
            </a:r>
            <a:r>
              <a:rPr lang="en-ZA" dirty="0" smtClean="0">
                <a:solidFill>
                  <a:srgbClr val="000000"/>
                </a:solidFill>
              </a:rPr>
              <a:t>rovide </a:t>
            </a:r>
            <a:r>
              <a:rPr lang="en-ZA" dirty="0">
                <a:solidFill>
                  <a:srgbClr val="000000"/>
                </a:solidFill>
              </a:rPr>
              <a:t>information to customers that allow them to identify household leakages </a:t>
            </a:r>
          </a:p>
          <a:p>
            <a:pPr marL="285750" indent="-285750">
              <a:buBlip>
                <a:blip r:embed="rId3"/>
              </a:buBlip>
            </a:pPr>
            <a:r>
              <a:rPr lang="en-ZA" dirty="0" smtClean="0">
                <a:solidFill>
                  <a:srgbClr val="000000"/>
                </a:solidFill>
              </a:rPr>
              <a:t>Support </a:t>
            </a:r>
            <a:r>
              <a:rPr lang="en-ZA" dirty="0">
                <a:solidFill>
                  <a:srgbClr val="000000"/>
                </a:solidFill>
              </a:rPr>
              <a:t>more frequent and accurate customer billing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Lean Smart solutions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989668"/>
            <a:ext cx="2743200" cy="3649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335" y="4084320"/>
            <a:ext cx="2727960" cy="1546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8" y="0"/>
            <a:ext cx="3467100" cy="5631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780" y="-6193"/>
            <a:ext cx="5570220" cy="1889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472" y="1989668"/>
            <a:ext cx="272796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16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mediumenergyline_white_INTER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5775" y="845619"/>
            <a:ext cx="6062535" cy="93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4143" y="-2150"/>
            <a:ext cx="8330060" cy="6545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hangingPunct="0">
              <a:lnSpc>
                <a:spcPts val="5000"/>
              </a:lnSpc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Why does everyone want Smart Metering?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4935" y="1293489"/>
            <a:ext cx="6509441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ZA" sz="2000" dirty="0"/>
              <a:t>Smart metering will solve all our </a:t>
            </a:r>
            <a:r>
              <a:rPr lang="en-ZA" sz="2000" dirty="0" smtClean="0"/>
              <a:t>problems</a:t>
            </a:r>
          </a:p>
          <a:p>
            <a:r>
              <a:rPr lang="en-ZA" sz="2000" dirty="0"/>
              <a:t>	</a:t>
            </a:r>
            <a:r>
              <a:rPr lang="en-ZA" sz="2000" dirty="0" smtClean="0"/>
              <a:t>It’s our “silver bullet” – leaks, high non-revenue      	(NRW) 	water, billing, non-payment, tampering</a:t>
            </a:r>
          </a:p>
          <a:p>
            <a:pPr marL="342900" indent="-342900">
              <a:buFont typeface="+mj-lt"/>
              <a:buAutoNum type="arabicPeriod"/>
            </a:pPr>
            <a:endParaRPr lang="en-ZA" sz="20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ZA" sz="2000" dirty="0"/>
              <a:t>The investment is worth it if the problems go away</a:t>
            </a:r>
          </a:p>
          <a:p>
            <a:pPr marL="342900" indent="-342900">
              <a:buFont typeface="+mj-lt"/>
              <a:buAutoNum type="arabicPeriod" startAt="2"/>
            </a:pPr>
            <a:endParaRPr lang="en-ZA" sz="2000" dirty="0"/>
          </a:p>
          <a:p>
            <a:pPr marL="342900" indent="-342900">
              <a:buFont typeface="+mj-lt"/>
              <a:buAutoNum type="arabicPeriod" startAt="2"/>
            </a:pPr>
            <a:r>
              <a:rPr lang="en-ZA" sz="2000" dirty="0" smtClean="0"/>
              <a:t>Smart metering is the latest technology in metering</a:t>
            </a:r>
          </a:p>
          <a:p>
            <a:pPr marL="342900" indent="-342900">
              <a:buFont typeface="+mj-lt"/>
              <a:buAutoNum type="arabicPeriod" startAt="2"/>
            </a:pP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146641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Smart Meter Financial Feasibility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52FC7D-C95A-45C4-8B1A-1DFDC90E2F2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2" y="3784462"/>
            <a:ext cx="76064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Is there a financially feasible solution that can </a:t>
            </a:r>
            <a:r>
              <a:rPr lang="en-ZA" dirty="0"/>
              <a:t>eliminate or minimise the </a:t>
            </a:r>
            <a:r>
              <a:rPr lang="en-ZA" dirty="0" smtClean="0"/>
              <a:t>challenges that Utilities face? </a:t>
            </a:r>
          </a:p>
          <a:p>
            <a:endParaRPr lang="en-ZA" dirty="0"/>
          </a:p>
          <a:p>
            <a:r>
              <a:rPr lang="en-ZA" b="1" dirty="0" smtClean="0"/>
              <a:t>“Lean Smart” Metering (Do more with less)</a:t>
            </a:r>
          </a:p>
          <a:p>
            <a:r>
              <a:rPr lang="en-ZA" dirty="0" smtClean="0"/>
              <a:t>– Smarter solution that excludes the high costs associated with “smart” electronics added to each meter</a:t>
            </a:r>
          </a:p>
          <a:p>
            <a:r>
              <a:rPr lang="en-ZA" dirty="0" smtClean="0"/>
              <a:t>e.g. 100,000 meters require an additional ZAR 70.7M to upgrade good meters to become basic “smart” meters </a:t>
            </a:r>
          </a:p>
          <a:p>
            <a:r>
              <a:rPr lang="en-ZA" dirty="0" smtClean="0"/>
              <a:t>– </a:t>
            </a:r>
            <a:r>
              <a:rPr lang="en-ZA" dirty="0"/>
              <a:t>Smart meter projects are not </a:t>
            </a:r>
            <a:r>
              <a:rPr lang="en-ZA" dirty="0" smtClean="0"/>
              <a:t>always financially feasible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105" y="1572536"/>
            <a:ext cx="7949577" cy="36933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/>
              <a:t>Cost Comparison: Smart Metering Vs Basic Metering *</a:t>
            </a:r>
            <a:endParaRPr lang="en-ZA" b="1" dirty="0"/>
          </a:p>
        </p:txBody>
      </p:sp>
      <p:sp>
        <p:nvSpPr>
          <p:cNvPr id="11" name="Rectangle 10"/>
          <p:cNvSpPr/>
          <p:nvPr/>
        </p:nvSpPr>
        <p:spPr>
          <a:xfrm>
            <a:off x="664106" y="3067005"/>
            <a:ext cx="3483688" cy="461665"/>
          </a:xfrm>
          <a:prstGeom prst="rect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sz="1200" dirty="0" smtClean="0">
                <a:solidFill>
                  <a:schemeClr val="accent2"/>
                </a:solidFill>
              </a:rPr>
              <a:t>Product cost only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sz="1200" dirty="0" smtClean="0">
                <a:solidFill>
                  <a:schemeClr val="accent2"/>
                </a:solidFill>
              </a:rPr>
              <a:t>Smart costs are for basic Walk / Drive-by AMR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020808"/>
              </p:ext>
            </p:extLst>
          </p:nvPr>
        </p:nvGraphicFramePr>
        <p:xfrm>
          <a:off x="781050" y="2044953"/>
          <a:ext cx="7581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" name="Worksheet" r:id="rId4" imgW="7581875" imgH="304776" progId="Excel.Sheet.12">
                  <p:embed/>
                </p:oleObj>
              </mc:Choice>
              <mc:Fallback>
                <p:oleObj name="Worksheet" r:id="rId4" imgW="7581875" imgH="3047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1050" y="2044953"/>
                        <a:ext cx="7581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741117"/>
              </p:ext>
            </p:extLst>
          </p:nvPr>
        </p:nvGraphicFramePr>
        <p:xfrm>
          <a:off x="781600" y="2362197"/>
          <a:ext cx="37179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" name="Worksheet" r:id="rId7" imgW="3718542" imgH="304776" progId="Excel.Sheet.12">
                  <p:embed/>
                </p:oleObj>
              </mc:Choice>
              <mc:Fallback>
                <p:oleObj name="Worksheet" r:id="rId7" imgW="3718542" imgH="3047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1600" y="2362197"/>
                        <a:ext cx="3717925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723522"/>
              </p:ext>
            </p:extLst>
          </p:nvPr>
        </p:nvGraphicFramePr>
        <p:xfrm>
          <a:off x="4479251" y="2357138"/>
          <a:ext cx="38703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Worksheet" r:id="rId10" imgW="3870897" imgH="304776" progId="Excel.Sheet.12">
                  <p:embed/>
                </p:oleObj>
              </mc:Choice>
              <mc:Fallback>
                <p:oleObj name="Worksheet" r:id="rId10" imgW="3870897" imgH="3047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79251" y="2357138"/>
                        <a:ext cx="3870325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572094"/>
              </p:ext>
            </p:extLst>
          </p:nvPr>
        </p:nvGraphicFramePr>
        <p:xfrm>
          <a:off x="781050" y="2650662"/>
          <a:ext cx="7581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Worksheet" r:id="rId13" imgW="7581875" imgH="304776" progId="Excel.Sheet.12">
                  <p:embed/>
                </p:oleObj>
              </mc:Choice>
              <mc:Fallback>
                <p:oleObj name="Worksheet" r:id="rId13" imgW="7581875" imgH="3047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1050" y="2650662"/>
                        <a:ext cx="7581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>
          <a:xfrm>
            <a:off x="7055142" y="2306973"/>
            <a:ext cx="1302824" cy="385634"/>
          </a:xfrm>
          <a:prstGeom prst="ellipse">
            <a:avLst/>
          </a:prstGeom>
          <a:noFill/>
          <a:ln w="57150">
            <a:solidFill>
              <a:srgbClr val="EB28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2186" y="-128309"/>
            <a:ext cx="8110258" cy="13747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Lean Smart Metering Solution</a:t>
            </a:r>
          </a:p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Meter Reading and Billing Smart Phone App</a:t>
            </a:r>
            <a:endParaRPr lang="en-US" sz="24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02016" y="1129004"/>
            <a:ext cx="2034074" cy="3032447"/>
            <a:chOff x="6946710" y="1529094"/>
            <a:chExt cx="1607335" cy="2343150"/>
          </a:xfrm>
        </p:grpSpPr>
        <p:pic>
          <p:nvPicPr>
            <p:cNvPr id="46" name="Picture 2" descr="Iphone 5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00" b="97111" l="9873" r="898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6710" y="1529094"/>
              <a:ext cx="1607335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C:\Users\MarkS\Pictures\Cellular AM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694" y="1963682"/>
              <a:ext cx="826764" cy="1535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475859" y="1204640"/>
            <a:ext cx="64287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680"/>
              </a:lnSpc>
              <a:spcAft>
                <a:spcPts val="800"/>
              </a:spcAft>
              <a:buBlip>
                <a:blip r:embed="rId5"/>
              </a:buBlip>
            </a:pPr>
            <a:r>
              <a:rPr lang="en-ZA" sz="1600" dirty="0" smtClean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Seamless digital </a:t>
            </a:r>
            <a:r>
              <a:rPr lang="en-ZA" sz="1600" dirty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meter reading solution that uses affordable smartphones to collect meter information, readings, pictures and GPS co-ordinates for water or electricity </a:t>
            </a:r>
            <a:r>
              <a:rPr lang="en-ZA" sz="1600" dirty="0" smtClean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connections</a:t>
            </a:r>
          </a:p>
          <a:p>
            <a:pPr marL="285750" indent="-285750">
              <a:lnSpc>
                <a:spcPts val="1680"/>
              </a:lnSpc>
              <a:spcAft>
                <a:spcPts val="800"/>
              </a:spcAft>
              <a:buBlip>
                <a:blip r:embed="rId5"/>
              </a:buBlip>
            </a:pPr>
            <a:endParaRPr lang="en-ZA" sz="1400" dirty="0" smtClean="0">
              <a:solidFill>
                <a:srgbClr val="4A4A4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680"/>
              </a:lnSpc>
              <a:spcAft>
                <a:spcPts val="800"/>
              </a:spcAft>
              <a:buBlip>
                <a:blip r:embed="rId5"/>
              </a:buBlip>
            </a:pPr>
            <a:r>
              <a:rPr lang="en-ZA" sz="1600" dirty="0"/>
              <a:t>Meter Reader or Consumer inputs meter reading into smart phone App, </a:t>
            </a:r>
            <a:r>
              <a:rPr lang="en-ZA" sz="1600" dirty="0" smtClean="0"/>
              <a:t>data read </a:t>
            </a:r>
            <a:r>
              <a:rPr lang="en-ZA" sz="1600" dirty="0"/>
              <a:t>by online </a:t>
            </a:r>
            <a:r>
              <a:rPr lang="en-ZA" sz="1600" dirty="0" smtClean="0"/>
              <a:t>platform</a:t>
            </a:r>
          </a:p>
          <a:p>
            <a:pPr marL="285750" indent="-285750">
              <a:spcAft>
                <a:spcPts val="100"/>
              </a:spcAft>
              <a:buBlip>
                <a:blip r:embed="rId5"/>
              </a:buBlip>
            </a:pPr>
            <a:endParaRPr lang="en-ZA" sz="1600" dirty="0" smtClean="0"/>
          </a:p>
          <a:p>
            <a:pPr marL="285750" indent="-285750">
              <a:spcAft>
                <a:spcPts val="100"/>
              </a:spcAft>
              <a:buBlip>
                <a:blip r:embed="rId5"/>
              </a:buBlip>
            </a:pPr>
            <a:r>
              <a:rPr lang="en-ZA" sz="1600" dirty="0" smtClean="0"/>
              <a:t>Automated SMS sent to consumer with:</a:t>
            </a:r>
          </a:p>
          <a:p>
            <a:pPr marL="742950" lvl="1" indent="-285750">
              <a:spcAft>
                <a:spcPts val="100"/>
              </a:spcAft>
              <a:buBlip>
                <a:blip r:embed="rId5"/>
              </a:buBlip>
            </a:pPr>
            <a:r>
              <a:rPr lang="en-ZA" sz="1600" dirty="0"/>
              <a:t>	</a:t>
            </a:r>
            <a:r>
              <a:rPr lang="en-ZA" sz="1600" dirty="0" smtClean="0"/>
              <a:t>Opening Reading</a:t>
            </a:r>
          </a:p>
          <a:p>
            <a:pPr marL="742950" lvl="1" indent="-285750">
              <a:spcAft>
                <a:spcPts val="0"/>
              </a:spcAft>
              <a:buBlip>
                <a:blip r:embed="rId5"/>
              </a:buBlip>
            </a:pPr>
            <a:r>
              <a:rPr lang="en-ZA" sz="1600" dirty="0"/>
              <a:t>	</a:t>
            </a:r>
            <a:r>
              <a:rPr lang="en-ZA" sz="1600" dirty="0" smtClean="0"/>
              <a:t>Closing Reading</a:t>
            </a:r>
          </a:p>
          <a:p>
            <a:pPr marL="742950" lvl="1" indent="-285750">
              <a:spcAft>
                <a:spcPts val="0"/>
              </a:spcAft>
              <a:buBlip>
                <a:blip r:embed="rId5"/>
              </a:buBlip>
            </a:pPr>
            <a:r>
              <a:rPr lang="en-ZA" sz="1600" dirty="0"/>
              <a:t>	</a:t>
            </a:r>
            <a:r>
              <a:rPr lang="en-ZA" sz="1600" dirty="0" smtClean="0"/>
              <a:t>Water / Electricity usage in period</a:t>
            </a:r>
          </a:p>
          <a:p>
            <a:pPr marL="742950" lvl="1" indent="-285750">
              <a:spcAft>
                <a:spcPts val="0"/>
              </a:spcAft>
              <a:buBlip>
                <a:blip r:embed="rId5"/>
              </a:buBlip>
            </a:pPr>
            <a:r>
              <a:rPr lang="en-ZA" sz="1600" dirty="0"/>
              <a:t>	</a:t>
            </a:r>
            <a:r>
              <a:rPr lang="en-ZA" sz="1600" dirty="0" smtClean="0"/>
              <a:t>Invoice amount / Bill</a:t>
            </a:r>
          </a:p>
          <a:p>
            <a:pPr marL="285750" indent="-285750">
              <a:lnSpc>
                <a:spcPts val="1680"/>
              </a:lnSpc>
              <a:spcAft>
                <a:spcPts val="800"/>
              </a:spcAft>
              <a:buBlip>
                <a:blip r:embed="rId5"/>
              </a:buBlip>
            </a:pPr>
            <a:endParaRPr lang="en-ZA" sz="1600" dirty="0" smtClean="0"/>
          </a:p>
          <a:p>
            <a:pPr marL="285750" indent="-285750">
              <a:lnSpc>
                <a:spcPts val="1680"/>
              </a:lnSpc>
              <a:spcAft>
                <a:spcPts val="800"/>
              </a:spcAft>
              <a:buBlip>
                <a:blip r:embed="rId5"/>
              </a:buBlip>
            </a:pPr>
            <a:r>
              <a:rPr lang="en-ZA" sz="1600" dirty="0" smtClean="0"/>
              <a:t>Online payment option via separate App (Square Cash)</a:t>
            </a:r>
            <a:endParaRPr lang="en-ZA" sz="1600" dirty="0"/>
          </a:p>
          <a:p>
            <a:pPr marL="285750" indent="-285750">
              <a:lnSpc>
                <a:spcPts val="1680"/>
              </a:lnSpc>
              <a:spcAft>
                <a:spcPts val="800"/>
              </a:spcAft>
              <a:buBlip>
                <a:blip r:embed="rId5"/>
              </a:buBlip>
            </a:pPr>
            <a:endParaRPr lang="en-ZA" sz="1600" dirty="0" smtClean="0">
              <a:solidFill>
                <a:srgbClr val="4A4A4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680"/>
              </a:lnSpc>
              <a:spcAft>
                <a:spcPts val="800"/>
              </a:spcAft>
              <a:buBlip>
                <a:blip r:embed="rId5"/>
              </a:buBlip>
            </a:pPr>
            <a:r>
              <a:rPr lang="en-ZA" sz="1600" dirty="0" smtClean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Replaces </a:t>
            </a:r>
            <a:r>
              <a:rPr lang="en-ZA" sz="1600" dirty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paper forms and adds functionality such as </a:t>
            </a:r>
            <a:r>
              <a:rPr lang="en-ZA" sz="1600" dirty="0" smtClean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time-stamped </a:t>
            </a:r>
            <a:r>
              <a:rPr lang="en-ZA" sz="1600" dirty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pictures of the meter </a:t>
            </a:r>
            <a:r>
              <a:rPr lang="en-ZA" sz="1600" dirty="0" smtClean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reading and </a:t>
            </a:r>
            <a:r>
              <a:rPr lang="en-ZA" sz="1600" dirty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GPS </a:t>
            </a:r>
            <a:r>
              <a:rPr lang="en-ZA" sz="1600" dirty="0" smtClean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co-ordinates</a:t>
            </a:r>
          </a:p>
          <a:p>
            <a:pPr marL="285750" indent="-285750">
              <a:lnSpc>
                <a:spcPts val="1680"/>
              </a:lnSpc>
              <a:spcAft>
                <a:spcPts val="800"/>
              </a:spcAft>
              <a:buBlip>
                <a:blip r:embed="rId5"/>
              </a:buBlip>
            </a:pPr>
            <a:endParaRPr lang="en-ZA" sz="1600" dirty="0">
              <a:solidFill>
                <a:srgbClr val="4A4A4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680"/>
              </a:lnSpc>
              <a:spcAft>
                <a:spcPts val="800"/>
              </a:spcAft>
              <a:buBlip>
                <a:blip r:embed="rId5"/>
              </a:buBlip>
            </a:pPr>
            <a:r>
              <a:rPr lang="en-ZA" sz="1600" b="1" dirty="0" smtClean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Mobile App ready for implementation!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t="11021" r="67424" b="72380"/>
          <a:stretch/>
        </p:blipFill>
        <p:spPr>
          <a:xfrm>
            <a:off x="7241868" y="4357397"/>
            <a:ext cx="1175657" cy="11383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36591" y="5486394"/>
            <a:ext cx="159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Square Cash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8838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2186" y="-128309"/>
            <a:ext cx="8110258" cy="13747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Lean Smart Metering Solution</a:t>
            </a:r>
          </a:p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Meter Reading and Billing Smart Phone App</a:t>
            </a:r>
            <a:endParaRPr lang="en-US" sz="24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67331" y="2171817"/>
            <a:ext cx="1792396" cy="2654770"/>
            <a:chOff x="6946710" y="1529094"/>
            <a:chExt cx="1607335" cy="2343150"/>
          </a:xfrm>
        </p:grpSpPr>
        <p:pic>
          <p:nvPicPr>
            <p:cNvPr id="46" name="Picture 2" descr="Iphone 5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00" b="97111" l="9873" r="898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6710" y="1529094"/>
              <a:ext cx="1607335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C:\Users\MarkS\Pictures\Cellular AMR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694" y="1963682"/>
              <a:ext cx="826764" cy="1535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146980" y="1624180"/>
            <a:ext cx="5111207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  <a:spcAft>
                <a:spcPts val="800"/>
              </a:spcAft>
            </a:pPr>
            <a:r>
              <a:rPr lang="en-ZA" dirty="0" smtClean="0">
                <a:solidFill>
                  <a:srgbClr val="4A4A4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Lean Smart Metering can resolve the majority of challenges experienced by utilities: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474534"/>
              </p:ext>
            </p:extLst>
          </p:nvPr>
        </p:nvGraphicFramePr>
        <p:xfrm>
          <a:off x="1244259" y="2351637"/>
          <a:ext cx="4612033" cy="722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" name="Worksheet" r:id="rId8" imgW="3505245" imgH="548640" progId="Excel.Sheet.12">
                  <p:embed/>
                </p:oleObj>
              </mc:Choice>
              <mc:Fallback>
                <p:oleObj name="Worksheet" r:id="rId8" imgW="3505245" imgH="5486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4259" y="2351637"/>
                        <a:ext cx="4612033" cy="722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110502"/>
              </p:ext>
            </p:extLst>
          </p:nvPr>
        </p:nvGraphicFramePr>
        <p:xfrm>
          <a:off x="1244260" y="3083792"/>
          <a:ext cx="4593450" cy="249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" name="Worksheet" r:id="rId11" imgW="3505245" imgH="190512" progId="Excel.Sheet.12">
                  <p:embed/>
                </p:oleObj>
              </mc:Choice>
              <mc:Fallback>
                <p:oleObj name="Worksheet" r:id="rId11" imgW="3505245" imgH="1905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44260" y="3083792"/>
                        <a:ext cx="4593450" cy="249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506906"/>
              </p:ext>
            </p:extLst>
          </p:nvPr>
        </p:nvGraphicFramePr>
        <p:xfrm>
          <a:off x="1244259" y="3338391"/>
          <a:ext cx="4593451" cy="249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" name="Worksheet" r:id="rId14" imgW="3505245" imgH="190512" progId="Excel.Sheet.12">
                  <p:embed/>
                </p:oleObj>
              </mc:Choice>
              <mc:Fallback>
                <p:oleObj name="Worksheet" r:id="rId14" imgW="3505245" imgH="1905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44259" y="3338391"/>
                        <a:ext cx="4593451" cy="249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781995"/>
              </p:ext>
            </p:extLst>
          </p:nvPr>
        </p:nvGraphicFramePr>
        <p:xfrm>
          <a:off x="1244258" y="3586254"/>
          <a:ext cx="4593451" cy="249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" name="Worksheet" r:id="rId17" imgW="3505245" imgH="190512" progId="Excel.Sheet.12">
                  <p:embed/>
                </p:oleObj>
              </mc:Choice>
              <mc:Fallback>
                <p:oleObj name="Worksheet" r:id="rId17" imgW="3505245" imgH="1905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244258" y="3586254"/>
                        <a:ext cx="4593451" cy="249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488202"/>
              </p:ext>
            </p:extLst>
          </p:nvPr>
        </p:nvGraphicFramePr>
        <p:xfrm>
          <a:off x="1244259" y="3840815"/>
          <a:ext cx="4593449" cy="249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" name="Worksheet" r:id="rId20" imgW="3505245" imgH="190512" progId="Excel.Sheet.12">
                  <p:embed/>
                </p:oleObj>
              </mc:Choice>
              <mc:Fallback>
                <p:oleObj name="Worksheet" r:id="rId20" imgW="3505245" imgH="1905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244259" y="3840815"/>
                        <a:ext cx="4593449" cy="249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399420"/>
              </p:ext>
            </p:extLst>
          </p:nvPr>
        </p:nvGraphicFramePr>
        <p:xfrm>
          <a:off x="1253622" y="4091199"/>
          <a:ext cx="4584085" cy="249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" name="Worksheet" r:id="rId23" imgW="3505245" imgH="190512" progId="Excel.Sheet.12">
                  <p:embed/>
                </p:oleObj>
              </mc:Choice>
              <mc:Fallback>
                <p:oleObj name="Worksheet" r:id="rId23" imgW="3505245" imgH="1905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253622" y="4091199"/>
                        <a:ext cx="4584085" cy="249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974471"/>
              </p:ext>
            </p:extLst>
          </p:nvPr>
        </p:nvGraphicFramePr>
        <p:xfrm>
          <a:off x="1247695" y="4343862"/>
          <a:ext cx="4590011" cy="249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" name="Worksheet" r:id="rId26" imgW="3505245" imgH="190512" progId="Excel.Sheet.12">
                  <p:embed/>
                </p:oleObj>
              </mc:Choice>
              <mc:Fallback>
                <p:oleObj name="Worksheet" r:id="rId26" imgW="3505245" imgH="1905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247695" y="4343862"/>
                        <a:ext cx="4590011" cy="249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0962" y="2799760"/>
            <a:ext cx="21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*</a:t>
            </a:r>
            <a:endParaRPr lang="en-ZA" dirty="0"/>
          </a:p>
        </p:txBody>
      </p:sp>
      <p:sp>
        <p:nvSpPr>
          <p:cNvPr id="15" name="TextBox 14"/>
          <p:cNvSpPr txBox="1"/>
          <p:nvPr/>
        </p:nvSpPr>
        <p:spPr>
          <a:xfrm>
            <a:off x="1230225" y="4837093"/>
            <a:ext cx="549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* </a:t>
            </a:r>
            <a:r>
              <a:rPr lang="en-ZA" sz="1400" dirty="0" smtClean="0"/>
              <a:t>Assumes that reliable and accurate meter is used 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6246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752058" y="413047"/>
            <a:ext cx="6661016" cy="623248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  <a:tileRect/>
                </a:gra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lang="en-ZA" sz="2800" b="1" dirty="0">
                <a:solidFill>
                  <a:schemeClr val="tx1"/>
                </a:solidFill>
                <a:latin typeface="Honeywell Sans Extrabold" panose="02010903040101060203" pitchFamily="50" charset="0"/>
                <a:ea typeface="Honeywell Sans Extrabold" panose="02010903040101060203" pitchFamily="50" charset="0"/>
                <a:cs typeface="Arial" pitchFamily="34" charset="0"/>
              </a:rPr>
              <a:t>Water is </a:t>
            </a:r>
            <a:r>
              <a:rPr lang="en-ZA" sz="2800" b="1" dirty="0" smtClean="0">
                <a:solidFill>
                  <a:schemeClr val="tx1"/>
                </a:solidFill>
                <a:latin typeface="Honeywell Sans Extrabold" panose="02010903040101060203" pitchFamily="50" charset="0"/>
                <a:ea typeface="Honeywell Sans Extrabold" panose="02010903040101060203" pitchFamily="50" charset="0"/>
                <a:cs typeface="Arial" pitchFamily="34" charset="0"/>
              </a:rPr>
              <a:t>very Cheap</a:t>
            </a:r>
            <a:endParaRPr lang="en-ZA" sz="2800" b="1" dirty="0">
              <a:solidFill>
                <a:schemeClr val="tx1"/>
              </a:solidFill>
              <a:latin typeface="Honeywell Sans Extrabold" panose="02010903040101060203" pitchFamily="50" charset="0"/>
              <a:ea typeface="Honeywell Sans Extrabold" panose="02010903040101060203" pitchFamily="50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8634" y="4767944"/>
            <a:ext cx="5047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smtClean="0"/>
              <a:t>* Average consumer cost of water, </a:t>
            </a:r>
            <a:r>
              <a:rPr lang="en-ZA" sz="1400" dirty="0" err="1" smtClean="0"/>
              <a:t>Jhb</a:t>
            </a:r>
            <a:r>
              <a:rPr lang="en-ZA" sz="1400" dirty="0" smtClean="0"/>
              <a:t> rates, 30kl consumption per month</a:t>
            </a:r>
            <a:endParaRPr lang="en-ZA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914617" y="2872202"/>
            <a:ext cx="1204642" cy="195944"/>
          </a:xfrm>
          <a:prstGeom prst="straightConnector1">
            <a:avLst/>
          </a:prstGeom>
          <a:ln w="28575" cmpd="sng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914617" y="3080588"/>
            <a:ext cx="1204642" cy="222450"/>
          </a:xfrm>
          <a:prstGeom prst="straightConnector1">
            <a:avLst/>
          </a:prstGeom>
          <a:ln w="28575" cmpd="sng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19259" y="2603668"/>
            <a:ext cx="1240970" cy="92333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Difference &gt; 1,000 X</a:t>
            </a:r>
          </a:p>
          <a:p>
            <a:pPr algn="ctr"/>
            <a:r>
              <a:rPr lang="en-ZA" dirty="0"/>
              <a:t>&gt; 600 </a:t>
            </a:r>
            <a:r>
              <a:rPr lang="en-ZA" dirty="0" smtClean="0"/>
              <a:t>X</a:t>
            </a:r>
            <a:endParaRPr lang="en-ZA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720492"/>
              </p:ext>
            </p:extLst>
          </p:nvPr>
        </p:nvGraphicFramePr>
        <p:xfrm>
          <a:off x="1307591" y="2467493"/>
          <a:ext cx="3322637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" name="Worksheet" r:id="rId4" imgW="3322419" imgH="556200" progId="Excel.Sheet.12">
                  <p:embed/>
                </p:oleObj>
              </mc:Choice>
              <mc:Fallback>
                <p:oleObj name="Worksheet" r:id="rId4" imgW="3322419" imgH="556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7591" y="2467493"/>
                        <a:ext cx="3322637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068808"/>
              </p:ext>
            </p:extLst>
          </p:nvPr>
        </p:nvGraphicFramePr>
        <p:xfrm>
          <a:off x="1307591" y="3020463"/>
          <a:ext cx="3322637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" name="Worksheet" r:id="rId7" imgW="3322419" imgH="281880" progId="Excel.Sheet.12">
                  <p:embed/>
                </p:oleObj>
              </mc:Choice>
              <mc:Fallback>
                <p:oleObj name="Worksheet" r:id="rId7" imgW="3322419" imgH="2818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07591" y="3020463"/>
                        <a:ext cx="3322637" cy="28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581739"/>
              </p:ext>
            </p:extLst>
          </p:nvPr>
        </p:nvGraphicFramePr>
        <p:xfrm>
          <a:off x="1307590" y="3303038"/>
          <a:ext cx="3322637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6" name="Worksheet" r:id="rId10" imgW="3322419" imgH="281880" progId="Excel.Sheet.12">
                  <p:embed/>
                </p:oleObj>
              </mc:Choice>
              <mc:Fallback>
                <p:oleObj name="Worksheet" r:id="rId10" imgW="3322419" imgH="2818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07590" y="3303038"/>
                        <a:ext cx="3322637" cy="28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051211"/>
              </p:ext>
            </p:extLst>
          </p:nvPr>
        </p:nvGraphicFramePr>
        <p:xfrm>
          <a:off x="4630227" y="2463380"/>
          <a:ext cx="146367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" name="Worksheet" r:id="rId13" imgW="1463040" imgH="556200" progId="Excel.Sheet.12">
                  <p:embed/>
                </p:oleObj>
              </mc:Choice>
              <mc:Fallback>
                <p:oleObj name="Worksheet" r:id="rId13" imgW="1463040" imgH="556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30227" y="2463380"/>
                        <a:ext cx="1463675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736427"/>
              </p:ext>
            </p:extLst>
          </p:nvPr>
        </p:nvGraphicFramePr>
        <p:xfrm>
          <a:off x="4628729" y="3025353"/>
          <a:ext cx="146367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" name="Worksheet" r:id="rId16" imgW="1463040" imgH="556200" progId="Excel.Sheet.12">
                  <p:embed/>
                </p:oleObj>
              </mc:Choice>
              <mc:Fallback>
                <p:oleObj name="Worksheet" r:id="rId16" imgW="1463040" imgH="556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628729" y="3025353"/>
                        <a:ext cx="1463675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5813571" y="3025353"/>
            <a:ext cx="84268" cy="555625"/>
          </a:xfrm>
          <a:prstGeom prst="rightBrac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88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677409" y="413047"/>
            <a:ext cx="7804113" cy="623248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  <a:tileRect/>
                </a:gra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lang="en-ZA" sz="2800" b="1" dirty="0">
                <a:solidFill>
                  <a:schemeClr val="tx1"/>
                </a:solidFill>
                <a:latin typeface="Honeywell Sans Extrabold" panose="02010903040101060203" pitchFamily="50" charset="0"/>
                <a:ea typeface="Honeywell Sans Extrabold" panose="02010903040101060203" pitchFamily="50" charset="0"/>
                <a:cs typeface="Arial" pitchFamily="34" charset="0"/>
              </a:rPr>
              <a:t>Water is </a:t>
            </a:r>
            <a:r>
              <a:rPr lang="en-ZA" sz="2800" b="1" dirty="0" smtClean="0">
                <a:solidFill>
                  <a:schemeClr val="tx1"/>
                </a:solidFill>
                <a:latin typeface="Honeywell Sans Extrabold" panose="02010903040101060203" pitchFamily="50" charset="0"/>
                <a:ea typeface="Honeywell Sans Extrabold" panose="02010903040101060203" pitchFamily="50" charset="0"/>
                <a:cs typeface="Arial" pitchFamily="34" charset="0"/>
              </a:rPr>
              <a:t>very Cheap</a:t>
            </a:r>
            <a:endParaRPr lang="en-ZA" sz="2800" b="1" dirty="0">
              <a:solidFill>
                <a:schemeClr val="tx1"/>
              </a:solidFill>
              <a:latin typeface="Honeywell Sans Extrabold" panose="02010903040101060203" pitchFamily="50" charset="0"/>
              <a:ea typeface="Honeywell Sans Extrabold" panose="02010903040101060203" pitchFamily="50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17959" b="14966"/>
          <a:stretch/>
        </p:blipFill>
        <p:spPr>
          <a:xfrm>
            <a:off x="2631233" y="1394512"/>
            <a:ext cx="3617655" cy="47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3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15"/>
          <p:cNvSpPr>
            <a:spLocks noChangeArrowheads="1"/>
          </p:cNvSpPr>
          <p:nvPr/>
        </p:nvSpPr>
        <p:spPr bwMode="auto">
          <a:xfrm>
            <a:off x="300038" y="4033838"/>
            <a:ext cx="1220787" cy="2286000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Water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Losses</a:t>
            </a:r>
          </a:p>
        </p:txBody>
      </p:sp>
      <p:sp>
        <p:nvSpPr>
          <p:cNvPr id="37893" name="Rectangle 16"/>
          <p:cNvSpPr>
            <a:spLocks noChangeArrowheads="1"/>
          </p:cNvSpPr>
          <p:nvPr/>
        </p:nvSpPr>
        <p:spPr bwMode="auto">
          <a:xfrm>
            <a:off x="300038" y="1443038"/>
            <a:ext cx="1293812" cy="2514600"/>
          </a:xfrm>
          <a:prstGeom prst="rect">
            <a:avLst/>
          </a:prstGeom>
          <a:solidFill>
            <a:srgbClr val="00C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Authorized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Consumption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894" name="Rectangle 17"/>
          <p:cNvSpPr>
            <a:spLocks noChangeArrowheads="1"/>
          </p:cNvSpPr>
          <p:nvPr/>
        </p:nvSpPr>
        <p:spPr bwMode="auto">
          <a:xfrm>
            <a:off x="1593850" y="5176838"/>
            <a:ext cx="1220788" cy="1143000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Real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Losses</a:t>
            </a:r>
          </a:p>
        </p:txBody>
      </p:sp>
      <p:sp>
        <p:nvSpPr>
          <p:cNvPr id="37895" name="Rectangle 18"/>
          <p:cNvSpPr>
            <a:spLocks noChangeArrowheads="1"/>
          </p:cNvSpPr>
          <p:nvPr/>
        </p:nvSpPr>
        <p:spPr bwMode="auto">
          <a:xfrm>
            <a:off x="1595438" y="4033838"/>
            <a:ext cx="1220787" cy="1066800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Apparent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Losses</a:t>
            </a:r>
          </a:p>
        </p:txBody>
      </p:sp>
      <p:sp>
        <p:nvSpPr>
          <p:cNvPr id="37896" name="Rectangle 19"/>
          <p:cNvSpPr>
            <a:spLocks noChangeArrowheads="1"/>
          </p:cNvSpPr>
          <p:nvPr/>
        </p:nvSpPr>
        <p:spPr bwMode="auto">
          <a:xfrm>
            <a:off x="1593850" y="3195638"/>
            <a:ext cx="1220788" cy="762000"/>
          </a:xfrm>
          <a:prstGeom prst="rect">
            <a:avLst/>
          </a:prstGeom>
          <a:solidFill>
            <a:srgbClr val="00C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Unbilled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Authorized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Consumption</a:t>
            </a:r>
          </a:p>
        </p:txBody>
      </p:sp>
      <p:sp>
        <p:nvSpPr>
          <p:cNvPr id="37897" name="Rectangle 20"/>
          <p:cNvSpPr>
            <a:spLocks noChangeArrowheads="1"/>
          </p:cNvSpPr>
          <p:nvPr/>
        </p:nvSpPr>
        <p:spPr bwMode="auto">
          <a:xfrm>
            <a:off x="1593850" y="1443038"/>
            <a:ext cx="1220788" cy="1676400"/>
          </a:xfrm>
          <a:prstGeom prst="rect">
            <a:avLst/>
          </a:prstGeom>
          <a:solidFill>
            <a:srgbClr val="00C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Billed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Authorized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Consumption</a:t>
            </a:r>
          </a:p>
        </p:txBody>
      </p:sp>
      <p:sp>
        <p:nvSpPr>
          <p:cNvPr id="37898" name="Rectangle 21"/>
          <p:cNvSpPr>
            <a:spLocks noChangeArrowheads="1"/>
          </p:cNvSpPr>
          <p:nvPr/>
        </p:nvSpPr>
        <p:spPr bwMode="auto">
          <a:xfrm>
            <a:off x="2890838" y="3195638"/>
            <a:ext cx="788987" cy="3124200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Non-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Revenue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Water</a:t>
            </a:r>
          </a:p>
        </p:txBody>
      </p:sp>
      <p:sp>
        <p:nvSpPr>
          <p:cNvPr id="37899" name="Rectangle 22"/>
          <p:cNvSpPr>
            <a:spLocks noChangeArrowheads="1"/>
          </p:cNvSpPr>
          <p:nvPr/>
        </p:nvSpPr>
        <p:spPr bwMode="auto">
          <a:xfrm>
            <a:off x="2890838" y="1443038"/>
            <a:ext cx="788987" cy="1676400"/>
          </a:xfrm>
          <a:prstGeom prst="rect">
            <a:avLst/>
          </a:prstGeom>
          <a:gradFill rotWithShape="1">
            <a:gsLst>
              <a:gs pos="0">
                <a:srgbClr val="184718"/>
              </a:gs>
              <a:gs pos="50000">
                <a:srgbClr val="339933"/>
              </a:gs>
              <a:gs pos="100000">
                <a:srgbClr val="184718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99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Revenue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Water</a:t>
            </a:r>
          </a:p>
        </p:txBody>
      </p:sp>
      <p:sp>
        <p:nvSpPr>
          <p:cNvPr id="46092" name="Rectangle 23"/>
          <p:cNvSpPr>
            <a:spLocks noChangeArrowheads="1"/>
          </p:cNvSpPr>
          <p:nvPr/>
        </p:nvSpPr>
        <p:spPr bwMode="auto">
          <a:xfrm>
            <a:off x="3652838" y="5938838"/>
            <a:ext cx="2947987" cy="381000"/>
          </a:xfrm>
          <a:prstGeom prst="rect">
            <a:avLst/>
          </a:prstGeom>
          <a:solidFill>
            <a:srgbClr val="FF66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 dirty="0">
              <a:solidFill>
                <a:srgbClr val="FFFFFF"/>
              </a:solidFill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FFFF"/>
                </a:solidFill>
                <a:cs typeface="Arial" pitchFamily="34" charset="0"/>
              </a:rPr>
              <a:t>Leakage &amp; Overflows at Storage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6093" name="Rectangle 24"/>
          <p:cNvSpPr>
            <a:spLocks noChangeArrowheads="1"/>
          </p:cNvSpPr>
          <p:nvPr/>
        </p:nvSpPr>
        <p:spPr bwMode="auto">
          <a:xfrm>
            <a:off x="3729038" y="2659063"/>
            <a:ext cx="2947987" cy="460375"/>
          </a:xfrm>
          <a:prstGeom prst="rect">
            <a:avLst/>
          </a:prstGeom>
          <a:gradFill rotWithShape="1">
            <a:gsLst>
              <a:gs pos="0">
                <a:srgbClr val="184718"/>
              </a:gs>
              <a:gs pos="50000">
                <a:srgbClr val="339933"/>
              </a:gs>
              <a:gs pos="100000">
                <a:srgbClr val="184718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99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Billed Unmetered Consumption</a:t>
            </a:r>
          </a:p>
        </p:txBody>
      </p:sp>
      <p:sp>
        <p:nvSpPr>
          <p:cNvPr id="46094" name="Rectangle 25"/>
          <p:cNvSpPr>
            <a:spLocks noChangeArrowheads="1"/>
          </p:cNvSpPr>
          <p:nvPr/>
        </p:nvSpPr>
        <p:spPr bwMode="auto">
          <a:xfrm>
            <a:off x="3729038" y="2128838"/>
            <a:ext cx="2947987" cy="479425"/>
          </a:xfrm>
          <a:prstGeom prst="rect">
            <a:avLst/>
          </a:prstGeom>
          <a:gradFill rotWithShape="1">
            <a:gsLst>
              <a:gs pos="0">
                <a:srgbClr val="184718"/>
              </a:gs>
              <a:gs pos="50000">
                <a:srgbClr val="339933"/>
              </a:gs>
              <a:gs pos="100000">
                <a:srgbClr val="184718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99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Billed Metered Consumption</a:t>
            </a:r>
          </a:p>
        </p:txBody>
      </p:sp>
      <p:sp>
        <p:nvSpPr>
          <p:cNvPr id="46095" name="Rectangle 26"/>
          <p:cNvSpPr>
            <a:spLocks noChangeArrowheads="1"/>
          </p:cNvSpPr>
          <p:nvPr/>
        </p:nvSpPr>
        <p:spPr bwMode="auto">
          <a:xfrm>
            <a:off x="3729038" y="1443038"/>
            <a:ext cx="2947987" cy="657225"/>
          </a:xfrm>
          <a:prstGeom prst="rect">
            <a:avLst/>
          </a:prstGeom>
          <a:gradFill rotWithShape="1">
            <a:gsLst>
              <a:gs pos="0">
                <a:srgbClr val="184718"/>
              </a:gs>
              <a:gs pos="50000">
                <a:srgbClr val="339933"/>
              </a:gs>
              <a:gs pos="100000">
                <a:srgbClr val="184718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99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Billed Water Exported</a:t>
            </a:r>
          </a:p>
        </p:txBody>
      </p:sp>
      <p:sp>
        <p:nvSpPr>
          <p:cNvPr id="46096" name="Rectangle 27"/>
          <p:cNvSpPr>
            <a:spLocks noChangeArrowheads="1"/>
          </p:cNvSpPr>
          <p:nvPr/>
        </p:nvSpPr>
        <p:spPr bwMode="auto">
          <a:xfrm>
            <a:off x="3652838" y="5557838"/>
            <a:ext cx="2947987" cy="304800"/>
          </a:xfrm>
          <a:prstGeom prst="rect">
            <a:avLst/>
          </a:prstGeom>
          <a:solidFill>
            <a:srgbClr val="FF66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Leakage on Service Lines</a:t>
            </a:r>
          </a:p>
        </p:txBody>
      </p:sp>
      <p:sp>
        <p:nvSpPr>
          <p:cNvPr id="46097" name="Rectangle 28"/>
          <p:cNvSpPr>
            <a:spLocks noChangeArrowheads="1"/>
          </p:cNvSpPr>
          <p:nvPr/>
        </p:nvSpPr>
        <p:spPr bwMode="auto">
          <a:xfrm>
            <a:off x="3652838" y="5176838"/>
            <a:ext cx="2947987" cy="336550"/>
          </a:xfrm>
          <a:prstGeom prst="rect">
            <a:avLst/>
          </a:prstGeom>
          <a:solidFill>
            <a:srgbClr val="FF66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Leakage on Mains</a:t>
            </a:r>
          </a:p>
        </p:txBody>
      </p:sp>
      <p:sp>
        <p:nvSpPr>
          <p:cNvPr id="46098" name="Rectangle 29"/>
          <p:cNvSpPr>
            <a:spLocks noChangeArrowheads="1"/>
          </p:cNvSpPr>
          <p:nvPr/>
        </p:nvSpPr>
        <p:spPr bwMode="auto">
          <a:xfrm>
            <a:off x="3729038" y="4414838"/>
            <a:ext cx="2895600" cy="381000"/>
          </a:xfrm>
          <a:prstGeom prst="rect">
            <a:avLst/>
          </a:prstGeom>
          <a:solidFill>
            <a:srgbClr val="FF66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Customer Metering Inaccuracies</a:t>
            </a:r>
          </a:p>
        </p:txBody>
      </p:sp>
      <p:sp>
        <p:nvSpPr>
          <p:cNvPr id="46099" name="Rectangle 30"/>
          <p:cNvSpPr>
            <a:spLocks noChangeArrowheads="1"/>
          </p:cNvSpPr>
          <p:nvPr/>
        </p:nvSpPr>
        <p:spPr bwMode="auto">
          <a:xfrm>
            <a:off x="3729038" y="4033838"/>
            <a:ext cx="2895600" cy="304800"/>
          </a:xfrm>
          <a:prstGeom prst="rect">
            <a:avLst/>
          </a:prstGeom>
          <a:solidFill>
            <a:srgbClr val="FF66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Unauthorized Consumption</a:t>
            </a:r>
          </a:p>
        </p:txBody>
      </p:sp>
      <p:sp>
        <p:nvSpPr>
          <p:cNvPr id="46100" name="Rectangle 31"/>
          <p:cNvSpPr>
            <a:spLocks noChangeArrowheads="1"/>
          </p:cNvSpPr>
          <p:nvPr/>
        </p:nvSpPr>
        <p:spPr bwMode="auto">
          <a:xfrm>
            <a:off x="3729038" y="3652838"/>
            <a:ext cx="2947987" cy="304800"/>
          </a:xfrm>
          <a:prstGeom prst="rect">
            <a:avLst/>
          </a:prstGeom>
          <a:solidFill>
            <a:srgbClr val="FF66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Unbilled Unmetered Consumption</a:t>
            </a:r>
          </a:p>
        </p:txBody>
      </p:sp>
      <p:sp>
        <p:nvSpPr>
          <p:cNvPr id="46101" name="Rectangle 32"/>
          <p:cNvSpPr>
            <a:spLocks noChangeArrowheads="1"/>
          </p:cNvSpPr>
          <p:nvPr/>
        </p:nvSpPr>
        <p:spPr bwMode="auto">
          <a:xfrm>
            <a:off x="3729038" y="3195638"/>
            <a:ext cx="2947987" cy="381000"/>
          </a:xfrm>
          <a:prstGeom prst="rect">
            <a:avLst/>
          </a:prstGeom>
          <a:solidFill>
            <a:srgbClr val="FF66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Unbilled Metered Consumption</a:t>
            </a:r>
          </a:p>
        </p:txBody>
      </p:sp>
      <p:sp>
        <p:nvSpPr>
          <p:cNvPr id="46102" name="Rectangle 33"/>
          <p:cNvSpPr>
            <a:spLocks noChangeArrowheads="1"/>
          </p:cNvSpPr>
          <p:nvPr/>
        </p:nvSpPr>
        <p:spPr bwMode="auto">
          <a:xfrm>
            <a:off x="3652838" y="4872038"/>
            <a:ext cx="2947987" cy="228600"/>
          </a:xfrm>
          <a:prstGeom prst="rect">
            <a:avLst/>
          </a:prstGeom>
          <a:solidFill>
            <a:srgbClr val="FF66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cs typeface="Arial" pitchFamily="34" charset="0"/>
              </a:rPr>
              <a:t>Systematic Data Handling Error</a:t>
            </a:r>
          </a:p>
        </p:txBody>
      </p:sp>
      <p:sp>
        <p:nvSpPr>
          <p:cNvPr id="37912" name="TextBox 24"/>
          <p:cNvSpPr txBox="1">
            <a:spLocks noChangeArrowheads="1"/>
          </p:cNvSpPr>
          <p:nvPr/>
        </p:nvSpPr>
        <p:spPr bwMode="auto">
          <a:xfrm>
            <a:off x="7092950" y="1435100"/>
            <a:ext cx="19478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91E49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91E49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91E49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91E49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91E49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400" i="1">
                <a:latin typeface="Arial" pitchFamily="34" charset="0"/>
                <a:cs typeface="Arial" pitchFamily="34" charset="0"/>
              </a:rPr>
              <a:t>Source: 		       IWA Water Balance</a:t>
            </a:r>
          </a:p>
        </p:txBody>
      </p:sp>
      <p:sp>
        <p:nvSpPr>
          <p:cNvPr id="2" name="Right Brace 1"/>
          <p:cNvSpPr/>
          <p:nvPr/>
        </p:nvSpPr>
        <p:spPr>
          <a:xfrm>
            <a:off x="6853238" y="3119438"/>
            <a:ext cx="288925" cy="316865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ZA">
              <a:solidFill>
                <a:srgbClr val="091E4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2949" y="4419600"/>
            <a:ext cx="1947863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400" dirty="0">
                <a:solidFill>
                  <a:srgbClr val="091E49"/>
                </a:solidFill>
                <a:latin typeface="Verdana"/>
              </a:rPr>
              <a:t>36.8% (</a:t>
            </a:r>
            <a:r>
              <a:rPr lang="en-ZA" sz="1400" dirty="0" smtClean="0">
                <a:solidFill>
                  <a:srgbClr val="091E49"/>
                </a:solidFill>
                <a:latin typeface="Verdana"/>
              </a:rPr>
              <a:t>1.58bn </a:t>
            </a:r>
            <a:r>
              <a:rPr lang="en-ZA" sz="1400" dirty="0">
                <a:solidFill>
                  <a:srgbClr val="091E49"/>
                </a:solidFill>
                <a:latin typeface="Verdana"/>
              </a:rPr>
              <a:t>m</a:t>
            </a:r>
            <a:r>
              <a:rPr lang="en-ZA" sz="1400" baseline="30000" dirty="0">
                <a:solidFill>
                  <a:srgbClr val="091E49"/>
                </a:solidFill>
                <a:latin typeface="Verdana"/>
              </a:rPr>
              <a:t>3</a:t>
            </a:r>
            <a:r>
              <a:rPr lang="en-ZA" sz="1400" dirty="0">
                <a:solidFill>
                  <a:srgbClr val="091E49"/>
                </a:solidFill>
                <a:latin typeface="Verdana"/>
              </a:rPr>
              <a:t>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400" dirty="0">
                <a:solidFill>
                  <a:srgbClr val="091E49"/>
                </a:solidFill>
                <a:latin typeface="Verdana"/>
              </a:rPr>
              <a:t>R </a:t>
            </a:r>
            <a:r>
              <a:rPr lang="en-ZA" sz="1400" dirty="0" smtClean="0">
                <a:solidFill>
                  <a:srgbClr val="091E49"/>
                </a:solidFill>
                <a:latin typeface="Verdana"/>
              </a:rPr>
              <a:t>9,5bn</a:t>
            </a:r>
            <a:r>
              <a:rPr lang="en-ZA" sz="1600" dirty="0" smtClean="0">
                <a:solidFill>
                  <a:srgbClr val="091E49"/>
                </a:solidFill>
                <a:latin typeface="Verdana"/>
              </a:rPr>
              <a:t> </a:t>
            </a:r>
            <a:endParaRPr lang="en-ZA" sz="1600" dirty="0">
              <a:solidFill>
                <a:srgbClr val="091E49"/>
              </a:solidFill>
              <a:latin typeface="Verdan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2186" y="0"/>
            <a:ext cx="5418083" cy="73353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IWA </a:t>
            </a: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Water Balance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73625" y="5173275"/>
            <a:ext cx="3111144" cy="1361299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30" name="Straight Arrow Connector 29"/>
          <p:cNvCxnSpPr>
            <a:stCxn id="29" idx="6"/>
            <a:endCxn id="31" idx="1"/>
          </p:cNvCxnSpPr>
          <p:nvPr/>
        </p:nvCxnSpPr>
        <p:spPr>
          <a:xfrm flipV="1">
            <a:off x="6684769" y="5599499"/>
            <a:ext cx="627185" cy="2544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311954" y="5337889"/>
            <a:ext cx="1512888" cy="52322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400" dirty="0" smtClean="0">
                <a:solidFill>
                  <a:srgbClr val="091E49"/>
                </a:solidFill>
                <a:latin typeface="Verdana"/>
              </a:rPr>
              <a:t>±20%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400" dirty="0">
                <a:solidFill>
                  <a:srgbClr val="091E49"/>
                </a:solidFill>
                <a:latin typeface="Verdana"/>
              </a:rPr>
              <a:t>R</a:t>
            </a:r>
            <a:r>
              <a:rPr lang="en-ZA" sz="1400" dirty="0" smtClean="0">
                <a:solidFill>
                  <a:srgbClr val="091E49"/>
                </a:solidFill>
                <a:latin typeface="Verdana"/>
              </a:rPr>
              <a:t> 5,2bn</a:t>
            </a:r>
            <a:endParaRPr lang="en-ZA" sz="1400" dirty="0">
              <a:solidFill>
                <a:srgbClr val="091E49"/>
              </a:solidFill>
              <a:latin typeface="Verdana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9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72186" y="0"/>
            <a:ext cx="6793724" cy="7335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Non-Revenue Water (NRW) - Metros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77" y="771333"/>
            <a:ext cx="641985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7629" y="6205061"/>
            <a:ext cx="3116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/>
              <a:t>Source: DWS 2015 No Drop Report</a:t>
            </a:r>
            <a:endParaRPr lang="en-ZA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333754" y="5091509"/>
            <a:ext cx="5585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Metro NRW weighted average = 42.8% (SA = 36.8%)</a:t>
            </a:r>
          </a:p>
          <a:p>
            <a:r>
              <a:rPr lang="en-ZA" dirty="0"/>
              <a:t>Metro water usage approx. 40% of SA total</a:t>
            </a:r>
          </a:p>
          <a:p>
            <a:r>
              <a:rPr lang="en-ZA" dirty="0" smtClean="0"/>
              <a:t>Water scarcity is </a:t>
            </a:r>
            <a:r>
              <a:rPr lang="en-ZA" b="1" dirty="0" smtClean="0"/>
              <a:t>not</a:t>
            </a:r>
            <a:r>
              <a:rPr lang="en-ZA" dirty="0" smtClean="0"/>
              <a:t> the real problem</a:t>
            </a:r>
          </a:p>
          <a:p>
            <a:r>
              <a:rPr lang="en-ZA" dirty="0" smtClean="0"/>
              <a:t>High NRW provides opportunity</a:t>
            </a:r>
          </a:p>
        </p:txBody>
      </p:sp>
    </p:spTree>
    <p:extLst>
      <p:ext uri="{BB962C8B-B14F-4D97-AF65-F5344CB8AC3E}">
        <p14:creationId xmlns:p14="http://schemas.microsoft.com/office/powerpoint/2010/main" val="31074516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372186" y="5328"/>
            <a:ext cx="6790614" cy="6574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ea typeface="Arial" charset="0"/>
              </a:rPr>
              <a:t>Trends In Water Metering</a:t>
            </a:r>
            <a:endParaRPr lang="en-US" sz="2800" b="1" dirty="0">
              <a:ea typeface="Arial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5800" y="630304"/>
            <a:ext cx="7842250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ZA" dirty="0" smtClean="0"/>
              <a:t>“To measure is to know” – Lord Kelvin</a:t>
            </a:r>
          </a:p>
          <a:p>
            <a:pPr eaLnBrk="1" hangingPunct="1">
              <a:defRPr/>
            </a:pPr>
            <a:r>
              <a:rPr lang="en-ZA" dirty="0" smtClean="0"/>
              <a:t>“every drop” of water that is sourced needs to be accounted for throughout the supply chain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Trends - reliable and accurate basic metering and solutions that add value:</a:t>
            </a:r>
          </a:p>
          <a:p>
            <a:pPr lvl="1" eaLnBrk="1" hangingPunct="1">
              <a:buBlip>
                <a:blip r:embed="rId2"/>
              </a:buBlip>
              <a:defRPr/>
            </a:pPr>
            <a:r>
              <a:rPr lang="en-US" altLang="en-US" b="1" dirty="0" smtClean="0"/>
              <a:t>Good Revenue Meters </a:t>
            </a:r>
            <a:r>
              <a:rPr lang="en-US" altLang="en-US" dirty="0" smtClean="0"/>
              <a:t>– reliable and accurate meters – good volumetric and hybrid meters</a:t>
            </a:r>
          </a:p>
          <a:p>
            <a:pPr lvl="1" eaLnBrk="1" hangingPunct="1">
              <a:buBlip>
                <a:blip r:embed="rId2"/>
              </a:buBlip>
              <a:defRPr/>
            </a:pPr>
            <a:r>
              <a:rPr lang="en-US" altLang="en-US" b="1" dirty="0"/>
              <a:t>Water Management Devices (WMD)</a:t>
            </a:r>
            <a:r>
              <a:rPr lang="en-US" altLang="en-US" dirty="0"/>
              <a:t> – FBW, shut-off valve</a:t>
            </a:r>
          </a:p>
          <a:p>
            <a:pPr lvl="1" eaLnBrk="1" hangingPunct="1">
              <a:buBlip>
                <a:blip r:embed="rId2"/>
              </a:buBlip>
              <a:defRPr/>
            </a:pPr>
            <a:r>
              <a:rPr lang="en-US" altLang="en-US" b="1" dirty="0"/>
              <a:t>Prepayment (STS) </a:t>
            </a:r>
            <a:r>
              <a:rPr lang="en-US" altLang="en-US" dirty="0"/>
              <a:t>– similar system to electricity PP, costs</a:t>
            </a:r>
          </a:p>
          <a:p>
            <a:pPr lvl="1" eaLnBrk="1" hangingPunct="1">
              <a:buBlip>
                <a:blip r:embed="rId2"/>
              </a:buBlip>
              <a:defRPr/>
            </a:pPr>
            <a:r>
              <a:rPr lang="en-US" altLang="en-US" b="1" dirty="0" smtClean="0"/>
              <a:t>Automatic Meter Reading (AMR) </a:t>
            </a:r>
            <a:r>
              <a:rPr lang="en-US" altLang="en-US" dirty="0" smtClean="0"/>
              <a:t>– walk-by / drive-by for value and consistent readings, Cellular / </a:t>
            </a:r>
            <a:r>
              <a:rPr lang="en-US" altLang="en-US" dirty="0" err="1" smtClean="0"/>
              <a:t>LoRa</a:t>
            </a:r>
            <a:r>
              <a:rPr lang="en-US" altLang="en-US" dirty="0" smtClean="0"/>
              <a:t> AMR. Logging</a:t>
            </a:r>
          </a:p>
          <a:p>
            <a:pPr lvl="1" eaLnBrk="1" hangingPunct="1">
              <a:buBlip>
                <a:blip r:embed="rId2"/>
              </a:buBlip>
              <a:defRPr/>
            </a:pPr>
            <a:r>
              <a:rPr lang="en-US" altLang="en-US" b="1" dirty="0" smtClean="0"/>
              <a:t>Meter Data Management (MDM) </a:t>
            </a:r>
            <a:r>
              <a:rPr lang="en-US" altLang="en-US" dirty="0" smtClean="0"/>
              <a:t>– Smart Metering, Cloud-based, Internet of Things (</a:t>
            </a:r>
            <a:r>
              <a:rPr lang="en-US" altLang="en-US" dirty="0" err="1" smtClean="0"/>
              <a:t>IoT</a:t>
            </a:r>
            <a:r>
              <a:rPr lang="en-US" altLang="en-US" dirty="0" smtClean="0"/>
              <a:t>), Mobile Applications – Billing, Leak Detection, Logging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b="1" dirty="0" smtClean="0"/>
              <a:t>For value - a reliable and accurate good revenue generating meter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algn="ctr">
              <a:defRPr/>
            </a:pPr>
            <a:r>
              <a:rPr lang="en-ZA" sz="2400" b="1" dirty="0">
                <a:solidFill>
                  <a:srgbClr val="E42020"/>
                </a:solidFill>
              </a:rPr>
              <a:t>Water meters are the cash registers</a:t>
            </a:r>
          </a:p>
          <a:p>
            <a:pPr algn="ctr">
              <a:defRPr/>
            </a:pPr>
            <a:r>
              <a:rPr lang="en-ZA" sz="2400" b="1" dirty="0">
                <a:solidFill>
                  <a:srgbClr val="E42020"/>
                </a:solidFill>
              </a:rPr>
              <a:t> for water suppliers</a:t>
            </a:r>
          </a:p>
          <a:p>
            <a:pPr eaLnBrk="1" hangingPunct="1">
              <a:defRPr/>
            </a:pPr>
            <a:endParaRPr lang="en-US" altLang="en-US" sz="2000" dirty="0" smtClean="0"/>
          </a:p>
        </p:txBody>
      </p:sp>
      <p:pic>
        <p:nvPicPr>
          <p:cNvPr id="12" name="Picture 2" descr="C:\Users\MarkS\Pictures\cost-of-wa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5194603"/>
            <a:ext cx="120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MarkS\Pictures\cost-of-wa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5200953"/>
            <a:ext cx="120015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72186" y="0"/>
            <a:ext cx="6793724" cy="6545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High NRW = Opportunity!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162" y="867748"/>
            <a:ext cx="5870722" cy="549143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72817" y="2967128"/>
            <a:ext cx="1763487" cy="1287625"/>
          </a:xfrm>
          <a:prstGeom prst="ellipse">
            <a:avLst/>
          </a:prstGeom>
          <a:noFill/>
          <a:ln w="57150">
            <a:solidFill>
              <a:srgbClr val="E4202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766321" y="2960907"/>
            <a:ext cx="1763487" cy="1287625"/>
          </a:xfrm>
          <a:prstGeom prst="ellipse">
            <a:avLst/>
          </a:prstGeom>
          <a:noFill/>
          <a:ln w="57150">
            <a:solidFill>
              <a:srgbClr val="E4202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723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72186" y="0"/>
            <a:ext cx="6793724" cy="7335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Non-Revenue Water (NRW) - Metros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210" y="846749"/>
            <a:ext cx="2274218" cy="1538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102" y="2534399"/>
            <a:ext cx="75298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NRW in Tokyo = 3%, Sydney = 12%</a:t>
            </a:r>
          </a:p>
          <a:p>
            <a:r>
              <a:rPr lang="en-ZA" dirty="0" smtClean="0"/>
              <a:t>High NRW is also opportunity</a:t>
            </a:r>
          </a:p>
          <a:p>
            <a:endParaRPr lang="en-ZA" dirty="0"/>
          </a:p>
          <a:p>
            <a:r>
              <a:rPr lang="en-ZA" dirty="0" smtClean="0"/>
              <a:t>Minimise water losses:</a:t>
            </a:r>
          </a:p>
          <a:p>
            <a:pPr marL="742950" lvl="1" indent="-285750">
              <a:buBlip>
                <a:blip r:embed="rId4"/>
              </a:buBlip>
            </a:pPr>
            <a:r>
              <a:rPr lang="en-ZA" dirty="0" smtClean="0"/>
              <a:t>Pressure management,</a:t>
            </a:r>
          </a:p>
          <a:p>
            <a:pPr marL="742950" lvl="1" indent="-285750">
              <a:buBlip>
                <a:blip r:embed="rId4"/>
              </a:buBlip>
            </a:pPr>
            <a:r>
              <a:rPr lang="en-ZA" b="1" dirty="0" smtClean="0">
                <a:solidFill>
                  <a:srgbClr val="FF0000"/>
                </a:solidFill>
              </a:rPr>
              <a:t>Active leakage control,</a:t>
            </a:r>
          </a:p>
          <a:p>
            <a:pPr marL="742950" lvl="1" indent="-285750">
              <a:buBlip>
                <a:blip r:embed="rId4"/>
              </a:buBlip>
            </a:pPr>
            <a:r>
              <a:rPr lang="en-ZA" dirty="0" smtClean="0"/>
              <a:t>Asset management,</a:t>
            </a:r>
          </a:p>
          <a:p>
            <a:pPr marL="742950" lvl="1" indent="-285750">
              <a:buBlip>
                <a:blip r:embed="rId4"/>
              </a:buBlip>
            </a:pPr>
            <a:r>
              <a:rPr lang="en-ZA" b="1" dirty="0" smtClean="0">
                <a:solidFill>
                  <a:srgbClr val="FF0000"/>
                </a:solidFill>
              </a:rPr>
              <a:t>Speed and quality of repairs</a:t>
            </a:r>
          </a:p>
          <a:p>
            <a:pPr algn="ctr"/>
            <a:endParaRPr lang="en-ZA" dirty="0"/>
          </a:p>
          <a:p>
            <a:pPr algn="ctr"/>
            <a:r>
              <a:rPr lang="en-ZA" b="1" dirty="0" smtClean="0"/>
              <a:t>A 10% reduction in system input volume (SIV) and reducing NRW to 25% can generate approximately ZAR 2bn </a:t>
            </a:r>
            <a:r>
              <a:rPr lang="en-ZA" dirty="0" smtClean="0"/>
              <a:t>additional income through reduced water purchases and increased water sales</a:t>
            </a:r>
          </a:p>
          <a:p>
            <a:pPr algn="ctr"/>
            <a:r>
              <a:rPr lang="en-ZA" dirty="0" smtClean="0"/>
              <a:t>(plus 10% energy savings due to less pump hours)</a:t>
            </a: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774442" y="6251716"/>
            <a:ext cx="3116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/>
              <a:t>Source: DWS 2015 No Drop Report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212910627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72186" y="0"/>
            <a:ext cx="5418083" cy="73353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Impact of Leak Run Time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27584" y="1110343"/>
            <a:ext cx="0" cy="2733869"/>
          </a:xfrm>
          <a:prstGeom prst="straightConnector1">
            <a:avLst/>
          </a:prstGeom>
          <a:ln w="28575" cmpd="sng">
            <a:solidFill>
              <a:srgbClr val="EB281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430689" y="3837989"/>
            <a:ext cx="5576596" cy="1"/>
          </a:xfrm>
          <a:prstGeom prst="straightConnector1">
            <a:avLst/>
          </a:prstGeom>
          <a:ln w="28575" cmpd="sng">
            <a:solidFill>
              <a:srgbClr val="EB281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06896" y="3886546"/>
            <a:ext cx="311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Leak Run </a:t>
            </a:r>
            <a:r>
              <a:rPr lang="en-ZA" dirty="0"/>
              <a:t>T</a:t>
            </a:r>
            <a:r>
              <a:rPr lang="en-ZA" dirty="0" smtClean="0"/>
              <a:t>ime (days)</a:t>
            </a: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63895" y="1950098"/>
            <a:ext cx="304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Leak Flow Rate (m³/day)</a:t>
            </a:r>
            <a:endParaRPr lang="en-ZA" dirty="0"/>
          </a:p>
        </p:txBody>
      </p:sp>
      <p:sp>
        <p:nvSpPr>
          <p:cNvPr id="42" name="Rectangle 41"/>
          <p:cNvSpPr/>
          <p:nvPr/>
        </p:nvSpPr>
        <p:spPr>
          <a:xfrm>
            <a:off x="1423032" y="2485790"/>
            <a:ext cx="4991416" cy="13607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E71D1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27584" y="2484214"/>
            <a:ext cx="3799509" cy="13607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E71D1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7584" y="2477277"/>
            <a:ext cx="2864498" cy="13607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5400"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437436" y="2485790"/>
            <a:ext cx="2864498" cy="1360712"/>
          </a:xfrm>
          <a:prstGeom prst="rect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5057" y="2859206"/>
            <a:ext cx="98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 smtClean="0">
                <a:solidFill>
                  <a:srgbClr val="FF0000"/>
                </a:solidFill>
              </a:rPr>
              <a:t>A</a:t>
            </a:r>
            <a:endParaRPr lang="en-ZA" sz="32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58103" y="2859205"/>
            <a:ext cx="98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26039" y="2871618"/>
            <a:ext cx="98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30689" y="4353636"/>
            <a:ext cx="427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A 	Awareness </a:t>
            </a:r>
            <a:r>
              <a:rPr lang="en-ZA" dirty="0"/>
              <a:t>T</a:t>
            </a:r>
            <a:r>
              <a:rPr lang="en-ZA" dirty="0" smtClean="0"/>
              <a:t>ime</a:t>
            </a:r>
          </a:p>
          <a:p>
            <a:r>
              <a:rPr lang="en-ZA" dirty="0" smtClean="0"/>
              <a:t>L	Location Time</a:t>
            </a:r>
          </a:p>
          <a:p>
            <a:r>
              <a:rPr lang="en-ZA" dirty="0" smtClean="0"/>
              <a:t>R	</a:t>
            </a:r>
            <a:r>
              <a:rPr lang="en-ZA" dirty="0"/>
              <a:t>R</a:t>
            </a:r>
            <a:r>
              <a:rPr lang="en-ZA" dirty="0" smtClean="0"/>
              <a:t>epair Time</a:t>
            </a:r>
            <a:endParaRPr lang="en-ZA" dirty="0"/>
          </a:p>
        </p:txBody>
      </p:sp>
      <p:sp>
        <p:nvSpPr>
          <p:cNvPr id="19" name="TextBox 18"/>
          <p:cNvSpPr txBox="1"/>
          <p:nvPr/>
        </p:nvSpPr>
        <p:spPr>
          <a:xfrm>
            <a:off x="1392696" y="6004817"/>
            <a:ext cx="585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(A + L + R)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[d]</a:t>
            </a:r>
            <a:r>
              <a:rPr lang="en-ZA" dirty="0" smtClean="0"/>
              <a:t> x flow rate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[m³/d] </a:t>
            </a:r>
            <a:r>
              <a:rPr lang="en-ZA" dirty="0" smtClean="0"/>
              <a:t>= Water Lost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[m³]</a:t>
            </a:r>
            <a:endParaRPr lang="en-ZA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878059" y="1560210"/>
            <a:ext cx="1476562" cy="614149"/>
          </a:xfrm>
          <a:prstGeom prst="straightConnector1">
            <a:avLst/>
          </a:prstGeom>
          <a:ln w="28575" cmpd="sng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83270" y="1181117"/>
            <a:ext cx="1535373" cy="37531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rgbClr val="00B0F0"/>
                </a:solidFill>
              </a:rPr>
              <a:t>Opportunity</a:t>
            </a:r>
            <a:endParaRPr lang="en-ZA" dirty="0">
              <a:solidFill>
                <a:srgbClr val="00B0F0"/>
              </a:solidFill>
            </a:endParaRPr>
          </a:p>
        </p:txBody>
      </p:sp>
      <p:sp>
        <p:nvSpPr>
          <p:cNvPr id="23" name="Left Brace 22"/>
          <p:cNvSpPr/>
          <p:nvPr/>
        </p:nvSpPr>
        <p:spPr>
          <a:xfrm rot="5400000">
            <a:off x="2753968" y="897434"/>
            <a:ext cx="231434" cy="2844792"/>
          </a:xfrm>
          <a:prstGeom prst="leftBrace">
            <a:avLst/>
          </a:prstGeom>
          <a:ln w="28575" cmpd="sng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Rectangle 26"/>
          <p:cNvSpPr/>
          <p:nvPr/>
        </p:nvSpPr>
        <p:spPr>
          <a:xfrm>
            <a:off x="1415863" y="5503185"/>
            <a:ext cx="5810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Leak Run Time x Flow Rate = Volume of Water Lost</a:t>
            </a:r>
          </a:p>
        </p:txBody>
      </p:sp>
    </p:spTree>
    <p:extLst>
      <p:ext uri="{BB962C8B-B14F-4D97-AF65-F5344CB8AC3E}">
        <p14:creationId xmlns:p14="http://schemas.microsoft.com/office/powerpoint/2010/main" val="27221499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6" grpId="0" animBg="1"/>
      <p:bldP spid="13" grpId="0" animBg="1"/>
      <p:bldP spid="55" grpId="0" animBg="1"/>
      <p:bldP spid="17" grpId="0"/>
      <p:bldP spid="44" grpId="0"/>
      <p:bldP spid="45" grpId="0"/>
      <p:bldP spid="19" grpId="0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72186" y="0"/>
            <a:ext cx="5418083" cy="73353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Impact of Leak Run Time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27584" y="1110343"/>
            <a:ext cx="0" cy="2733869"/>
          </a:xfrm>
          <a:prstGeom prst="straightConnector1">
            <a:avLst/>
          </a:prstGeom>
          <a:ln w="28575" cmpd="sng">
            <a:solidFill>
              <a:srgbClr val="EB281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430689" y="3837989"/>
            <a:ext cx="5576596" cy="1"/>
          </a:xfrm>
          <a:prstGeom prst="straightConnector1">
            <a:avLst/>
          </a:prstGeom>
          <a:ln w="28575" cmpd="sng">
            <a:solidFill>
              <a:srgbClr val="EB281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06896" y="3886546"/>
            <a:ext cx="311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Leak Run Time (days)</a:t>
            </a: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63895" y="1950098"/>
            <a:ext cx="304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Leak Flow Rate (m³/day)</a:t>
            </a:r>
            <a:endParaRPr lang="en-ZA" dirty="0"/>
          </a:p>
        </p:txBody>
      </p:sp>
      <p:sp>
        <p:nvSpPr>
          <p:cNvPr id="42" name="Rectangle 41"/>
          <p:cNvSpPr/>
          <p:nvPr/>
        </p:nvSpPr>
        <p:spPr>
          <a:xfrm>
            <a:off x="1423032" y="2479549"/>
            <a:ext cx="4991416" cy="1360712"/>
          </a:xfrm>
          <a:prstGeom prst="rect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27584" y="2477277"/>
            <a:ext cx="3799509" cy="1360712"/>
          </a:xfrm>
          <a:prstGeom prst="rect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7584" y="2477277"/>
            <a:ext cx="2864498" cy="136071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415863" y="2457747"/>
            <a:ext cx="2864498" cy="1360712"/>
          </a:xfrm>
          <a:prstGeom prst="rect">
            <a:avLst/>
          </a:prstGeom>
          <a:noFill/>
          <a:ln w="254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5057" y="2859206"/>
            <a:ext cx="98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</a:t>
            </a:r>
            <a:endParaRPr lang="en-ZA" sz="32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58103" y="2859205"/>
            <a:ext cx="98946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26039" y="2871618"/>
            <a:ext cx="98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30689" y="4353636"/>
            <a:ext cx="427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A 	Awareness Time</a:t>
            </a:r>
          </a:p>
          <a:p>
            <a:r>
              <a:rPr lang="en-ZA" dirty="0" smtClean="0"/>
              <a:t>L	Location </a:t>
            </a:r>
            <a:r>
              <a:rPr lang="en-ZA" dirty="0"/>
              <a:t>T</a:t>
            </a:r>
            <a:r>
              <a:rPr lang="en-ZA" dirty="0" smtClean="0"/>
              <a:t>ime</a:t>
            </a:r>
          </a:p>
          <a:p>
            <a:r>
              <a:rPr lang="en-ZA" dirty="0" smtClean="0"/>
              <a:t>R	</a:t>
            </a:r>
            <a:r>
              <a:rPr lang="en-ZA" dirty="0"/>
              <a:t>R</a:t>
            </a:r>
            <a:r>
              <a:rPr lang="en-ZA" dirty="0" smtClean="0"/>
              <a:t>epair Time</a:t>
            </a:r>
            <a:endParaRPr lang="en-ZA" dirty="0"/>
          </a:p>
        </p:txBody>
      </p:sp>
      <p:sp>
        <p:nvSpPr>
          <p:cNvPr id="27" name="Rectangle 26"/>
          <p:cNvSpPr/>
          <p:nvPr/>
        </p:nvSpPr>
        <p:spPr>
          <a:xfrm>
            <a:off x="1426943" y="2483456"/>
            <a:ext cx="3043457" cy="1360712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23684" y="2481189"/>
            <a:ext cx="1858316" cy="1360712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19772" y="2469477"/>
            <a:ext cx="1026443" cy="136071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51797" y="2855306"/>
            <a:ext cx="98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 smtClean="0">
                <a:solidFill>
                  <a:srgbClr val="00B050"/>
                </a:solidFill>
              </a:rPr>
              <a:t>A</a:t>
            </a:r>
            <a:endParaRPr lang="en-ZA" sz="3200" b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39429" y="2863112"/>
            <a:ext cx="98946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60474" y="2875532"/>
            <a:ext cx="98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00B050"/>
                </a:solidFill>
              </a:rPr>
              <a:t>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71347" y="2477278"/>
            <a:ext cx="1943101" cy="1360712"/>
            <a:chOff x="4471347" y="2477278"/>
            <a:chExt cx="1943101" cy="1360712"/>
          </a:xfrm>
        </p:grpSpPr>
        <p:sp>
          <p:nvSpPr>
            <p:cNvPr id="30" name="Rectangle 29"/>
            <p:cNvSpPr/>
            <p:nvPr/>
          </p:nvSpPr>
          <p:spPr>
            <a:xfrm>
              <a:off x="4471347" y="2477278"/>
              <a:ext cx="1943101" cy="1360712"/>
            </a:xfrm>
            <a:prstGeom prst="rect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ZA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641850" y="2844272"/>
              <a:ext cx="1601011" cy="64633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b="1" dirty="0" smtClean="0"/>
                <a:t>Volume of Water Saved</a:t>
              </a:r>
              <a:endParaRPr lang="en-ZA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47289" y="1096508"/>
            <a:ext cx="3520496" cy="1339039"/>
            <a:chOff x="1447289" y="1096508"/>
            <a:chExt cx="3520496" cy="1339039"/>
          </a:xfrm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1955850" y="1560210"/>
              <a:ext cx="1476562" cy="614149"/>
            </a:xfrm>
            <a:prstGeom prst="straightConnector1">
              <a:avLst/>
            </a:prstGeom>
            <a:ln w="28575" cmpd="sng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432412" y="1096508"/>
              <a:ext cx="1535373" cy="92333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 smtClean="0">
                  <a:solidFill>
                    <a:srgbClr val="00B050"/>
                  </a:solidFill>
                </a:rPr>
                <a:t>Reduce Awareness Time</a:t>
              </a:r>
              <a:endParaRPr lang="en-ZA" dirty="0">
                <a:solidFill>
                  <a:srgbClr val="00B050"/>
                </a:solidFill>
              </a:endParaRPr>
            </a:p>
          </p:txBody>
        </p:sp>
        <p:sp>
          <p:nvSpPr>
            <p:cNvPr id="34" name="Left Brace 33"/>
            <p:cNvSpPr/>
            <p:nvPr/>
          </p:nvSpPr>
          <p:spPr>
            <a:xfrm rot="5400000">
              <a:off x="1831035" y="1820367"/>
              <a:ext cx="231434" cy="998926"/>
            </a:xfrm>
            <a:prstGeom prst="leftBrace">
              <a:avLst/>
            </a:prstGeom>
            <a:ln w="28575" cmpd="sng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392696" y="6004817"/>
            <a:ext cx="585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(A + L + R)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[d]</a:t>
            </a:r>
            <a:r>
              <a:rPr lang="en-ZA" dirty="0" smtClean="0"/>
              <a:t> x flow rate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[m³/d] </a:t>
            </a:r>
            <a:r>
              <a:rPr lang="en-ZA" dirty="0" smtClean="0"/>
              <a:t>= Water Lost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[m³]</a:t>
            </a:r>
            <a:endParaRPr lang="en-Z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15863" y="5503185"/>
            <a:ext cx="5810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Leak Run Time x Flow Rate = Volume of Water Lost</a:t>
            </a:r>
          </a:p>
        </p:txBody>
      </p:sp>
    </p:spTree>
    <p:extLst>
      <p:ext uri="{BB962C8B-B14F-4D97-AF65-F5344CB8AC3E}">
        <p14:creationId xmlns:p14="http://schemas.microsoft.com/office/powerpoint/2010/main" val="1907754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0" grpId="0" animBg="1"/>
      <p:bldP spid="24" grpId="0"/>
      <p:bldP spid="26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104660" y="2473585"/>
            <a:ext cx="0" cy="1355526"/>
          </a:xfrm>
          <a:prstGeom prst="line">
            <a:avLst/>
          </a:prstGeom>
          <a:ln w="28575" cmpd="sng"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0830" y="96173"/>
            <a:ext cx="5418083" cy="73353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Impact of Leak Run Time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27584" y="1110343"/>
            <a:ext cx="0" cy="2733869"/>
          </a:xfrm>
          <a:prstGeom prst="straightConnector1">
            <a:avLst/>
          </a:prstGeom>
          <a:ln w="28575" cmpd="sng">
            <a:solidFill>
              <a:srgbClr val="EB281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430689" y="3837989"/>
            <a:ext cx="5576596" cy="1"/>
          </a:xfrm>
          <a:prstGeom prst="straightConnector1">
            <a:avLst/>
          </a:prstGeom>
          <a:ln w="28575" cmpd="sng">
            <a:solidFill>
              <a:srgbClr val="EB281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06896" y="3886546"/>
            <a:ext cx="311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Leak Run Time (days)</a:t>
            </a: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63895" y="1950098"/>
            <a:ext cx="304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Leak Flow Rate (m³/day)</a:t>
            </a:r>
            <a:endParaRPr lang="en-ZA" dirty="0"/>
          </a:p>
        </p:txBody>
      </p:sp>
      <p:sp>
        <p:nvSpPr>
          <p:cNvPr id="42" name="Rectangle 41"/>
          <p:cNvSpPr/>
          <p:nvPr/>
        </p:nvSpPr>
        <p:spPr>
          <a:xfrm>
            <a:off x="1423032" y="2479549"/>
            <a:ext cx="4991416" cy="1360712"/>
          </a:xfrm>
          <a:prstGeom prst="rect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7584" y="2477277"/>
            <a:ext cx="2864498" cy="136071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4317" y="2477277"/>
            <a:ext cx="3726868" cy="1360712"/>
          </a:xfrm>
          <a:prstGeom prst="rect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415863" y="2457747"/>
            <a:ext cx="2864498" cy="1360712"/>
          </a:xfrm>
          <a:prstGeom prst="rect">
            <a:avLst/>
          </a:prstGeom>
          <a:noFill/>
          <a:ln w="254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ZA" dirty="0" smtClean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5057" y="2859206"/>
            <a:ext cx="98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</a:t>
            </a:r>
            <a:endParaRPr lang="en-ZA" sz="32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58103" y="2859205"/>
            <a:ext cx="98946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26039" y="2871618"/>
            <a:ext cx="98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76981" y="2467642"/>
            <a:ext cx="3645194" cy="1360712"/>
            <a:chOff x="4641850" y="2440788"/>
            <a:chExt cx="3645194" cy="1360712"/>
          </a:xfrm>
        </p:grpSpPr>
        <p:sp>
          <p:nvSpPr>
            <p:cNvPr id="30" name="Rectangle 29"/>
            <p:cNvSpPr/>
            <p:nvPr/>
          </p:nvSpPr>
          <p:spPr>
            <a:xfrm>
              <a:off x="6343943" y="2440788"/>
              <a:ext cx="1943101" cy="1360712"/>
            </a:xfrm>
            <a:prstGeom prst="rect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ZA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641850" y="2844272"/>
              <a:ext cx="1601011" cy="64633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b="1" dirty="0" smtClean="0"/>
                <a:t>Volume of Water Saved</a:t>
              </a:r>
              <a:endParaRPr lang="en-ZA" b="1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392696" y="4229278"/>
            <a:ext cx="585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(A + L + R)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[d]</a:t>
            </a:r>
            <a:r>
              <a:rPr lang="en-ZA" dirty="0" smtClean="0"/>
              <a:t> x flow rate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[m³/d] </a:t>
            </a:r>
            <a:r>
              <a:rPr lang="en-ZA" dirty="0" smtClean="0"/>
              <a:t>= Water Lost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[m³]</a:t>
            </a:r>
            <a:endParaRPr lang="en-Z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94170" y="4578800"/>
            <a:ext cx="585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(1.5 + 0.1 + 0.2)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[d]</a:t>
            </a:r>
            <a:r>
              <a:rPr lang="en-ZA" dirty="0" smtClean="0"/>
              <a:t> x 240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[m³/d] </a:t>
            </a:r>
            <a:r>
              <a:rPr lang="en-ZA" dirty="0" smtClean="0"/>
              <a:t>= 432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[m³]</a:t>
            </a:r>
            <a:endParaRPr lang="en-Z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395644" y="4924696"/>
            <a:ext cx="585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(0.2 + 0.1 + 0.2)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[d]</a:t>
            </a:r>
            <a:r>
              <a:rPr lang="en-ZA" dirty="0" smtClean="0"/>
              <a:t> x 240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[m³/d] </a:t>
            </a:r>
            <a:r>
              <a:rPr lang="en-ZA" dirty="0" smtClean="0"/>
              <a:t>= 120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[m³]</a:t>
            </a:r>
            <a:endParaRPr lang="en-Z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97119" y="5272407"/>
            <a:ext cx="585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Volume of Water Saved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ZA" dirty="0" smtClean="0"/>
              <a:t>= 432 - 120 = 312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[m³]</a:t>
            </a:r>
            <a:endParaRPr lang="en-Z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89715" y="5593483"/>
            <a:ext cx="741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Value of Water Saved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ZA" dirty="0" smtClean="0"/>
              <a:t>= 312 </a:t>
            </a:r>
            <a:r>
              <a:rPr lang="en-ZA" dirty="0" smtClean="0">
                <a:solidFill>
                  <a:schemeClr val="bg1">
                    <a:lumMod val="65000"/>
                  </a:schemeClr>
                </a:solidFill>
              </a:rPr>
              <a:t>[m³] </a:t>
            </a:r>
            <a:r>
              <a:rPr lang="en-ZA" dirty="0" smtClean="0"/>
              <a:t>x 32.27 </a:t>
            </a:r>
            <a:r>
              <a:rPr lang="en-ZA" dirty="0">
                <a:solidFill>
                  <a:schemeClr val="bg1">
                    <a:lumMod val="65000"/>
                  </a:schemeClr>
                </a:solidFill>
              </a:rPr>
              <a:t>[R]  </a:t>
            </a:r>
            <a:r>
              <a:rPr lang="en-ZA" dirty="0" smtClean="0"/>
              <a:t>= R 10 068 </a:t>
            </a:r>
            <a:r>
              <a:rPr lang="en-ZA" sz="1100" dirty="0" smtClean="0"/>
              <a:t>* At </a:t>
            </a:r>
            <a:r>
              <a:rPr lang="en-ZA" sz="1100" dirty="0" err="1" smtClean="0"/>
              <a:t>Jhb</a:t>
            </a:r>
            <a:r>
              <a:rPr lang="en-ZA" sz="1100" dirty="0" smtClean="0"/>
              <a:t>. rates 2016/7 </a:t>
            </a:r>
            <a:endParaRPr lang="en-ZA" sz="12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1434044" y="2482463"/>
            <a:ext cx="3096224" cy="1360712"/>
            <a:chOff x="1423684" y="2481189"/>
            <a:chExt cx="1905207" cy="1360712"/>
          </a:xfrm>
        </p:grpSpPr>
        <p:sp>
          <p:nvSpPr>
            <p:cNvPr id="54" name="TextBox 53"/>
            <p:cNvSpPr txBox="1"/>
            <p:nvPr/>
          </p:nvSpPr>
          <p:spPr>
            <a:xfrm>
              <a:off x="2339429" y="2863112"/>
              <a:ext cx="98946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200" b="1" dirty="0" smtClean="0">
                  <a:solidFill>
                    <a:srgbClr val="00B050"/>
                  </a:solidFill>
                </a:rPr>
                <a:t>R</a:t>
              </a:r>
              <a:endParaRPr lang="en-ZA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423684" y="2481189"/>
              <a:ext cx="1858316" cy="1360712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ZA" dirty="0" smtClean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19345" y="2462579"/>
            <a:ext cx="1905207" cy="1360712"/>
            <a:chOff x="1423684" y="2481189"/>
            <a:chExt cx="1905207" cy="1360712"/>
          </a:xfrm>
        </p:grpSpPr>
        <p:sp>
          <p:nvSpPr>
            <p:cNvPr id="25" name="Rectangle 24"/>
            <p:cNvSpPr/>
            <p:nvPr/>
          </p:nvSpPr>
          <p:spPr>
            <a:xfrm>
              <a:off x="1423684" y="2481189"/>
              <a:ext cx="1858316" cy="1360712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ZA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39429" y="2863112"/>
              <a:ext cx="98946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200" b="1" dirty="0">
                  <a:solidFill>
                    <a:srgbClr val="00B050"/>
                  </a:solidFill>
                </a:rPr>
                <a:t>L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92695" y="1837675"/>
            <a:ext cx="1156299" cy="1992514"/>
            <a:chOff x="1392695" y="1837675"/>
            <a:chExt cx="1156299" cy="1992514"/>
          </a:xfrm>
        </p:grpSpPr>
        <p:sp>
          <p:nvSpPr>
            <p:cNvPr id="20" name="Rectangle 19"/>
            <p:cNvSpPr/>
            <p:nvPr/>
          </p:nvSpPr>
          <p:spPr>
            <a:xfrm>
              <a:off x="1419772" y="2469477"/>
              <a:ext cx="1026443" cy="136071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ZA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51797" y="2855306"/>
              <a:ext cx="9894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200" b="1" dirty="0" smtClean="0">
                  <a:solidFill>
                    <a:srgbClr val="00B050"/>
                  </a:solidFill>
                </a:rPr>
                <a:t>A</a:t>
              </a:r>
              <a:endParaRPr lang="en-ZA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38" name="Left Brace 37"/>
            <p:cNvSpPr/>
            <p:nvPr/>
          </p:nvSpPr>
          <p:spPr>
            <a:xfrm rot="5400000">
              <a:off x="1831035" y="1820367"/>
              <a:ext cx="231434" cy="998926"/>
            </a:xfrm>
            <a:prstGeom prst="leftBrace">
              <a:avLst/>
            </a:prstGeom>
            <a:ln w="28575" cmpd="sng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92695" y="1837675"/>
              <a:ext cx="1156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b="1" dirty="0" smtClean="0">
                  <a:solidFill>
                    <a:srgbClr val="00B050"/>
                  </a:solidFill>
                </a:rPr>
                <a:t>0.2 Days</a:t>
              </a:r>
              <a:endParaRPr lang="en-ZA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43093" y="1812222"/>
            <a:ext cx="4964993" cy="614149"/>
            <a:chOff x="1443093" y="1812222"/>
            <a:chExt cx="4964993" cy="614149"/>
          </a:xfrm>
        </p:grpSpPr>
        <p:grpSp>
          <p:nvGrpSpPr>
            <p:cNvPr id="8" name="Group 7"/>
            <p:cNvGrpSpPr/>
            <p:nvPr/>
          </p:nvGrpSpPr>
          <p:grpSpPr>
            <a:xfrm>
              <a:off x="1443093" y="1818156"/>
              <a:ext cx="2825560" cy="608215"/>
              <a:chOff x="1466522" y="1828806"/>
              <a:chExt cx="2825560" cy="608215"/>
            </a:xfrm>
          </p:grpSpPr>
          <p:sp>
            <p:nvSpPr>
              <p:cNvPr id="41" name="Left Brace 40"/>
              <p:cNvSpPr/>
              <p:nvPr/>
            </p:nvSpPr>
            <p:spPr>
              <a:xfrm rot="5400000">
                <a:off x="2762826" y="907765"/>
                <a:ext cx="232952" cy="2825560"/>
              </a:xfrm>
              <a:prstGeom prst="leftBrace">
                <a:avLst/>
              </a:prstGeom>
              <a:ln w="28575" cmpd="sng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272582" y="1828806"/>
                <a:ext cx="1198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1.5 Days</a:t>
                </a:r>
                <a:endParaRPr lang="en-ZA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476090" y="1819621"/>
              <a:ext cx="1749773" cy="606750"/>
              <a:chOff x="2451951" y="1830271"/>
              <a:chExt cx="1749773" cy="606750"/>
            </a:xfrm>
          </p:grpSpPr>
          <p:sp>
            <p:nvSpPr>
              <p:cNvPr id="39" name="Left Brace 38"/>
              <p:cNvSpPr/>
              <p:nvPr/>
            </p:nvSpPr>
            <p:spPr>
              <a:xfrm rot="5400000">
                <a:off x="2750522" y="1905542"/>
                <a:ext cx="232908" cy="830049"/>
              </a:xfrm>
              <a:prstGeom prst="leftBrace">
                <a:avLst/>
              </a:prstGeom>
              <a:ln w="28575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045425" y="1830271"/>
                <a:ext cx="115629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ZA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0.1 Days</a:t>
                </a:r>
                <a:endParaRPr lang="en-ZA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51" name="Left Brace 50"/>
            <p:cNvSpPr/>
            <p:nvPr/>
          </p:nvSpPr>
          <p:spPr>
            <a:xfrm rot="5400000">
              <a:off x="4559432" y="1899170"/>
              <a:ext cx="261248" cy="786105"/>
            </a:xfrm>
            <a:prstGeom prst="leftBrace">
              <a:avLst/>
            </a:prstGeom>
            <a:noFill/>
            <a:ln w="28575" cmpd="sng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4214417" y="1812222"/>
              <a:ext cx="2122646" cy="597872"/>
              <a:chOff x="2451951" y="1839149"/>
              <a:chExt cx="2122646" cy="597872"/>
            </a:xfrm>
          </p:grpSpPr>
          <p:sp>
            <p:nvSpPr>
              <p:cNvPr id="57" name="Left Brace 56"/>
              <p:cNvSpPr/>
              <p:nvPr/>
            </p:nvSpPr>
            <p:spPr>
              <a:xfrm rot="5400000">
                <a:off x="2750522" y="1905542"/>
                <a:ext cx="232908" cy="830049"/>
              </a:xfrm>
              <a:prstGeom prst="leftBrace">
                <a:avLst/>
              </a:prstGeom>
              <a:ln w="28575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418298" y="1839149"/>
                <a:ext cx="115629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ZA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0.2 Days</a:t>
                </a:r>
                <a:endParaRPr lang="en-ZA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59" name="Left Brace 58"/>
            <p:cNvSpPr/>
            <p:nvPr/>
          </p:nvSpPr>
          <p:spPr>
            <a:xfrm rot="5400000">
              <a:off x="5638138" y="1636622"/>
              <a:ext cx="244971" cy="1294925"/>
            </a:xfrm>
            <a:prstGeom prst="leftBrace">
              <a:avLst/>
            </a:prstGeom>
            <a:noFill/>
            <a:ln w="28575" cmpd="sng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366376" y="2854857"/>
            <a:ext cx="98946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 smtClean="0">
                <a:solidFill>
                  <a:srgbClr val="00B050"/>
                </a:solidFill>
              </a:rPr>
              <a:t>R</a:t>
            </a:r>
            <a:endParaRPr lang="en-ZA" sz="3200" b="1" dirty="0">
              <a:solidFill>
                <a:srgbClr val="00B05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3482" y="5992193"/>
            <a:ext cx="743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Value of Water Saved x 500 Leaks </a:t>
            </a:r>
            <a:r>
              <a:rPr lang="en-ZA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ZA" b="1" dirty="0" smtClean="0"/>
              <a:t>= 500 x R 10 068</a:t>
            </a:r>
            <a:r>
              <a:rPr lang="en-ZA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ZA" b="1" dirty="0" smtClean="0"/>
              <a:t>= R 5,034M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41850" y="2844272"/>
            <a:ext cx="1601011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/>
              <a:t>Volume of Water Saved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17310565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60" grpId="0"/>
      <p:bldP spid="61" grpId="0"/>
      <p:bldP spid="6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752058" y="319740"/>
            <a:ext cx="6661016" cy="623248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  <a:tileRect/>
                </a:gra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lang="en-ZA" sz="2800" b="1" dirty="0">
                <a:solidFill>
                  <a:schemeClr val="tx1"/>
                </a:solidFill>
                <a:latin typeface="Honeywell Sans Extrabold" panose="02010903040101060203" pitchFamily="50" charset="0"/>
                <a:ea typeface="Honeywell Sans Extrabold" panose="02010903040101060203" pitchFamily="50" charset="0"/>
                <a:cs typeface="Arial" pitchFamily="34" charset="0"/>
              </a:rPr>
              <a:t>War on Leaks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2391" y="1651515"/>
            <a:ext cx="72498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/>
              <a:t>President Jacob </a:t>
            </a:r>
            <a:r>
              <a:rPr lang="en-ZA" sz="2000" dirty="0" err="1"/>
              <a:t>Zuma</a:t>
            </a:r>
            <a:r>
              <a:rPr lang="en-ZA" sz="2000" dirty="0"/>
              <a:t> </a:t>
            </a:r>
            <a:r>
              <a:rPr lang="en-ZA" sz="2000" dirty="0" smtClean="0"/>
              <a:t>announced </a:t>
            </a:r>
            <a:r>
              <a:rPr lang="en-ZA" sz="2000" dirty="0"/>
              <a:t>at the State of the Nation</a:t>
            </a:r>
          </a:p>
          <a:p>
            <a:r>
              <a:rPr lang="en-ZA" sz="2000" dirty="0"/>
              <a:t>Address (SONA) </a:t>
            </a:r>
            <a:r>
              <a:rPr lang="en-ZA" sz="2000" dirty="0" smtClean="0"/>
              <a:t>2015:</a:t>
            </a:r>
          </a:p>
          <a:p>
            <a:endParaRPr lang="en-ZA" sz="2000" dirty="0"/>
          </a:p>
          <a:p>
            <a:r>
              <a:rPr lang="en-ZA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“Let me Honourable Speaker and Chairperson </a:t>
            </a:r>
            <a:r>
              <a:rPr lang="en-ZA" b="1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urge all in the country to conserve water. Every drop counts. The country loses seven billion rand a year to water losses.</a:t>
            </a:r>
            <a:r>
              <a:rPr lang="en-ZA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 To mitigate this challenge, Government through the Department of Water and Sanitation will</a:t>
            </a:r>
            <a:r>
              <a:rPr lang="en-ZA" b="1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 train fifteen thousand artisans and or plumbers who will fix leaking taps </a:t>
            </a:r>
            <a:r>
              <a:rPr lang="en-ZA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in their local communities</a:t>
            </a:r>
            <a:r>
              <a:rPr lang="en-ZA" spc="-100" dirty="0" smtClean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.”</a:t>
            </a:r>
          </a:p>
          <a:p>
            <a:endParaRPr lang="en-ZA" spc="-100" dirty="0">
              <a:ln w="3175">
                <a:noFill/>
              </a:ln>
              <a:gradFill flip="none" rotWithShape="1"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lin ang="5400000" scaled="0"/>
                <a:tileRect/>
              </a:gradFill>
              <a:latin typeface="Segoe UI Light" pitchFamily="34" charset="0"/>
              <a:cs typeface="Arial" charset="0"/>
            </a:endParaRPr>
          </a:p>
          <a:p>
            <a:r>
              <a:rPr lang="en-ZA" b="1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Phase </a:t>
            </a:r>
            <a:r>
              <a:rPr lang="en-ZA" b="1" spc="-100" dirty="0" smtClean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1 </a:t>
            </a:r>
            <a:r>
              <a:rPr lang="en-ZA" spc="-100" dirty="0" smtClean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- September </a:t>
            </a:r>
            <a:r>
              <a:rPr lang="en-ZA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2015 with 3000 </a:t>
            </a:r>
            <a:r>
              <a:rPr lang="en-ZA" spc="-100" dirty="0" smtClean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trainees - plumbing, instrumentation</a:t>
            </a:r>
            <a:r>
              <a:rPr lang="en-ZA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, fitter and turner, electrical, welding and water agents. </a:t>
            </a:r>
            <a:r>
              <a:rPr lang="en-ZA" spc="-100" dirty="0" smtClean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Workplace </a:t>
            </a:r>
            <a:r>
              <a:rPr lang="en-ZA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training </a:t>
            </a:r>
            <a:r>
              <a:rPr lang="en-ZA" spc="-100" dirty="0" smtClean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commenced </a:t>
            </a:r>
            <a:r>
              <a:rPr lang="en-ZA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in May 2016. </a:t>
            </a:r>
            <a:endParaRPr lang="en-ZA" spc="-100" dirty="0" smtClean="0">
              <a:ln w="3175">
                <a:noFill/>
              </a:ln>
              <a:gradFill flip="none" rotWithShape="1"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lin ang="5400000" scaled="0"/>
                <a:tileRect/>
              </a:gradFill>
              <a:latin typeface="Segoe UI Light" pitchFamily="34" charset="0"/>
              <a:cs typeface="Arial" charset="0"/>
            </a:endParaRPr>
          </a:p>
          <a:p>
            <a:r>
              <a:rPr lang="en-ZA" b="1" spc="-100" dirty="0" smtClean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Phase 2</a:t>
            </a:r>
            <a:r>
              <a:rPr lang="en-ZA" spc="-100" dirty="0" smtClean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 - 7000 </a:t>
            </a:r>
            <a:r>
              <a:rPr lang="en-ZA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trainees as of </a:t>
            </a:r>
            <a:r>
              <a:rPr lang="en-ZA" spc="-100" dirty="0" smtClean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the 1st </a:t>
            </a:r>
            <a:r>
              <a:rPr lang="en-ZA" spc="-100" dirty="0">
                <a:ln w="3175">
                  <a:noFill/>
                </a:ln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  <a:latin typeface="Segoe UI Light" pitchFamily="34" charset="0"/>
                <a:cs typeface="Arial" charset="0"/>
              </a:rPr>
              <a:t>of July 2016.</a:t>
            </a:r>
          </a:p>
        </p:txBody>
      </p:sp>
    </p:spTree>
    <p:extLst>
      <p:ext uri="{BB962C8B-B14F-4D97-AF65-F5344CB8AC3E}">
        <p14:creationId xmlns:p14="http://schemas.microsoft.com/office/powerpoint/2010/main" val="311423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B800-FAC7-42DA-B514-0E11A67C7C81}" type="slidenum">
              <a:rPr lang="en-US" smtClean="0">
                <a:solidFill>
                  <a:srgbClr val="FFFFFF"/>
                </a:solidFill>
              </a:rPr>
              <a:pPr/>
              <a:t>35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06330" y="1393305"/>
            <a:ext cx="5092430" cy="970334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  <a:tileRect/>
                </a:gra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volume of water leakage (NRW = 36.8%) </a:t>
            </a:r>
          </a:p>
          <a:p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also opportunity.</a:t>
            </a:r>
          </a:p>
          <a:p>
            <a:endParaRPr lang="en-ZA" sz="1800" dirty="0" smtClean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can leakage be reported (Awareness Time) as soon as possible to minimise water lost?</a:t>
            </a:r>
            <a:endParaRPr lang="en-ZA" sz="1800" dirty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sz="1800" dirty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Millions of South Africans carry with them a sophisticated tracking device – </a:t>
            </a:r>
            <a:r>
              <a:rPr lang="en-ZA" sz="1800" dirty="0" err="1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cellphone</a:t>
            </a:r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ZA" sz="1800" dirty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Solution - Water Management App.</a:t>
            </a:r>
          </a:p>
          <a:p>
            <a:endParaRPr lang="en-ZA" sz="1800" dirty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ZA" sz="1800" dirty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Allow anyone to </a:t>
            </a:r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actively report water issues via the App </a:t>
            </a:r>
            <a:r>
              <a:rPr lang="en-US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1800" dirty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water leaks, water quality, pressure problems, infrastructure theft, etc. instantly and conveniently – from their phones, from wherever they may be.</a:t>
            </a:r>
          </a:p>
          <a:p>
            <a:endParaRPr lang="en-ZA" sz="1800" dirty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report leak, open App, one tap – will allow for reporting of leak (or other water issue) and pin point position utilising GPS co-ordinates.</a:t>
            </a:r>
          </a:p>
          <a:p>
            <a:endParaRPr lang="en-ZA" sz="1800" dirty="0" smtClean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18" y="1554058"/>
            <a:ext cx="2432546" cy="4317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72185" y="-25668"/>
            <a:ext cx="7820093" cy="13747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Lean Smart Management Solution</a:t>
            </a:r>
          </a:p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Water </a:t>
            </a:r>
            <a:r>
              <a:rPr lang="en-US" sz="2800" b="1" dirty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Leakage Reporting via Smart </a:t>
            </a: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Phone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9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5B800-FAC7-42DA-B514-0E11A67C7C81}" type="slidenum">
              <a:rPr lang="en-US" smtClean="0">
                <a:solidFill>
                  <a:srgbClr val="FFFFFF"/>
                </a:solidFill>
              </a:rPr>
              <a:pPr/>
              <a:t>36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06330" y="1393305"/>
            <a:ext cx="5092430" cy="970334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  <a:tileRect/>
                </a:gra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lang="en-US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cellular </a:t>
            </a:r>
            <a:r>
              <a:rPr lang="en-US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App: </a:t>
            </a:r>
            <a:endParaRPr lang="en-US" sz="1800" dirty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Blip>
                <a:blip r:embed="rId2"/>
              </a:buBlip>
            </a:pPr>
            <a:r>
              <a:rPr lang="en-US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Allows </a:t>
            </a:r>
            <a:r>
              <a:rPr lang="en-US" sz="1800" dirty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Utility to dynamically respond to the issue logged (quickly respond to leaks and reduce non-revenue water), and</a:t>
            </a:r>
          </a:p>
          <a:p>
            <a:pPr marL="257175" indent="-257175">
              <a:buBlip>
                <a:blip r:embed="rId2"/>
              </a:buBlip>
            </a:pPr>
            <a:r>
              <a:rPr lang="en-US" sz="1800" dirty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lot </a:t>
            </a:r>
            <a:r>
              <a:rPr lang="en-US" sz="1800" dirty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record water issues against geographic locations.</a:t>
            </a:r>
          </a:p>
          <a:p>
            <a:endParaRPr lang="en-US" sz="1800" dirty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framework could tightly integrate core operations </a:t>
            </a:r>
            <a:r>
              <a:rPr lang="en-US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(possibly including War on Leaks Teams) – </a:t>
            </a:r>
            <a:r>
              <a:rPr lang="en-US" sz="1800" dirty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issuing tasks to repair teams and monitoring their progress in real time, leading to increased efficiencies and more automated workflows</a:t>
            </a:r>
            <a:r>
              <a:rPr lang="en-US" sz="1650" dirty="0" smtClean="0">
                <a:gradFill flip="none" rotWithShape="1"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  <a:tileRect/>
                </a:gradFill>
              </a:rPr>
              <a:t>.</a:t>
            </a:r>
          </a:p>
          <a:p>
            <a:endParaRPr lang="en-US" sz="1650" dirty="0">
              <a:gradFill flip="none" rotWithShape="1"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lin ang="5400000" scaled="0"/>
                <a:tileRect/>
              </a:gradFill>
            </a:endParaRPr>
          </a:p>
          <a:p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Convenient, easy </a:t>
            </a:r>
            <a:r>
              <a:rPr lang="en-ZA" sz="1800" dirty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use, cost–effective tool to reduce water wastage.</a:t>
            </a:r>
            <a:endParaRPr lang="en-ZA" sz="1800" dirty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sz="1800" dirty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also raise </a:t>
            </a:r>
            <a:r>
              <a:rPr lang="en-ZA" sz="1800" dirty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awareness of water </a:t>
            </a:r>
            <a:r>
              <a:rPr lang="en-ZA" sz="1800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use.</a:t>
            </a:r>
          </a:p>
          <a:p>
            <a:endParaRPr lang="en-ZA" sz="1800" dirty="0">
              <a:solidFill>
                <a:srgbClr val="4A4A4A"/>
              </a:solidFill>
              <a:latin typeface="Arial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ZA" sz="1800" b="1" dirty="0" smtClean="0">
                <a:solidFill>
                  <a:srgbClr val="4A4A4A"/>
                </a:solidFill>
                <a:latin typeface="Arial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Mobile App can be complete within 4 weeks!</a:t>
            </a:r>
          </a:p>
          <a:p>
            <a:endParaRPr lang="en-ZA" sz="1650" dirty="0">
              <a:gradFill flip="none" rotWithShape="1"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lin ang="5400000" scaled="0"/>
                <a:tileRect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18" y="1554058"/>
            <a:ext cx="2432546" cy="4317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72186" y="-25668"/>
            <a:ext cx="7913398" cy="13747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Lean Smart Management Solution</a:t>
            </a:r>
          </a:p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Incident Reporting Smart Phone App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0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mediumenergyline_white_INTER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5775" y="845619"/>
            <a:ext cx="6062535" cy="93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9332" y="-2150"/>
            <a:ext cx="7658261" cy="7335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hangingPunct="0">
              <a:lnSpc>
                <a:spcPts val="5000"/>
              </a:lnSpc>
              <a:defRPr/>
            </a:pPr>
            <a:r>
              <a:rPr lang="en-US" sz="2800" b="1" dirty="0" smtClean="0">
                <a:latin typeface="Honeywell Sans Extrabold" panose="02010903040101060203" pitchFamily="50" charset="0"/>
                <a:ea typeface="Honeywell Sans Extrabold" panose="02010903040101060203" pitchFamily="50" charset="0"/>
              </a:rPr>
              <a:t>Smart Metering – Conclusions</a:t>
            </a:r>
            <a:endParaRPr lang="en-US" sz="2800" b="1" dirty="0">
              <a:latin typeface="Honeywell Sans Extrabold" panose="02010903040101060203" pitchFamily="50" charset="0"/>
              <a:ea typeface="Honeywell Sans Extrabold" panose="02010903040101060203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4266" y="1566149"/>
            <a:ext cx="650944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000" dirty="0" smtClean="0"/>
              <a:t>Do </a:t>
            </a:r>
            <a:r>
              <a:rPr lang="en-ZA" sz="2000" dirty="0"/>
              <a:t>smart metering projects really have a reasonable </a:t>
            </a:r>
            <a:r>
              <a:rPr lang="en-ZA" sz="2000" dirty="0" smtClean="0"/>
              <a:t>and feasible financial payback?</a:t>
            </a:r>
          </a:p>
          <a:p>
            <a:r>
              <a:rPr lang="en-ZA" sz="2000" dirty="0" smtClean="0"/>
              <a:t>It’s been financially a very bumpy ride for many smart metering projects</a:t>
            </a:r>
          </a:p>
          <a:p>
            <a:endParaRPr lang="en-ZA" sz="2000" dirty="0"/>
          </a:p>
          <a:p>
            <a:r>
              <a:rPr lang="en-ZA" sz="2000" dirty="0" smtClean="0"/>
              <a:t>There is </a:t>
            </a:r>
            <a:r>
              <a:rPr lang="en-ZA" sz="2000" b="1" dirty="0" smtClean="0"/>
              <a:t>“no one size fits all” </a:t>
            </a:r>
            <a:r>
              <a:rPr lang="en-ZA" sz="2000" dirty="0" smtClean="0"/>
              <a:t>solution in metering or Smart metering:</a:t>
            </a:r>
          </a:p>
          <a:p>
            <a:pPr marL="800100" lvl="1" indent="-342900">
              <a:buBlip>
                <a:blip r:embed="rId3"/>
              </a:buBlip>
            </a:pPr>
            <a:r>
              <a:rPr lang="en-ZA" sz="2000" b="1" dirty="0" smtClean="0"/>
              <a:t>Focus on selecting the right investment</a:t>
            </a:r>
          </a:p>
          <a:p>
            <a:pPr marL="800100" lvl="1" indent="-342900">
              <a:buBlip>
                <a:blip r:embed="rId3"/>
              </a:buBlip>
            </a:pPr>
            <a:r>
              <a:rPr lang="en-ZA" sz="2000" b="1" dirty="0" smtClean="0"/>
              <a:t>Use tools and technology to do more with less (“Lean Smart Solutions”)</a:t>
            </a:r>
            <a:endParaRPr lang="en-ZA" sz="2000" b="1" dirty="0"/>
          </a:p>
        </p:txBody>
      </p:sp>
    </p:spTree>
    <p:extLst>
      <p:ext uri="{BB962C8B-B14F-4D97-AF65-F5344CB8AC3E}">
        <p14:creationId xmlns:p14="http://schemas.microsoft.com/office/powerpoint/2010/main" val="81093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rot="19148305">
            <a:off x="1320160" y="386144"/>
            <a:ext cx="4358456" cy="6633326"/>
            <a:chOff x="6946710" y="1529094"/>
            <a:chExt cx="1607335" cy="2343150"/>
          </a:xfrm>
        </p:grpSpPr>
        <p:pic>
          <p:nvPicPr>
            <p:cNvPr id="9" name="Picture 2" descr="Iphone 5s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00" b="97111" l="9873" r="898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6710" y="1529094"/>
              <a:ext cx="1607335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MarkS\Pictures\Cellular AMR.PNG"/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694" y="1963682"/>
              <a:ext cx="826764" cy="1535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510" name="Picture 5" descr="EslterGroup_RGB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5488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642434" y="2149475"/>
            <a:ext cx="5049838" cy="4708525"/>
          </a:xfrm>
          <a:prstGeom prst="ellipse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76200">
            <a:solidFill>
              <a:srgbClr val="FFFFFF"/>
            </a:solidFill>
            <a:round/>
            <a:headEnd/>
            <a:tailEnd/>
          </a:ln>
          <a:effectLst>
            <a:outerShdw blurRad="63500" rotWithShape="0">
              <a:srgbClr val="000000">
                <a:alpha val="75998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2400">
              <a:latin typeface="Arial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186" y="67320"/>
            <a:ext cx="5418083" cy="6574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ea typeface="Arial" charset="0"/>
              </a:rPr>
              <a:t>Conclusion</a:t>
            </a:r>
            <a:endParaRPr lang="en-US" sz="2800" b="1" dirty="0">
              <a:ea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933" y="990588"/>
            <a:ext cx="5681379" cy="5324535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7"/>
              </a:buBlip>
            </a:pPr>
            <a:r>
              <a:rPr lang="en-ZA" sz="2000" b="1" dirty="0" smtClean="0">
                <a:solidFill>
                  <a:schemeClr val="accent6"/>
                </a:solidFill>
              </a:rPr>
              <a:t>There’s no “Once size fits all” solution in metering</a:t>
            </a:r>
          </a:p>
          <a:p>
            <a:pPr marL="342900" indent="-342900">
              <a:buBlip>
                <a:blip r:embed="rId7"/>
              </a:buBlip>
            </a:pPr>
            <a:endParaRPr lang="en-ZA" sz="2000" b="1" dirty="0">
              <a:solidFill>
                <a:schemeClr val="accent6"/>
              </a:solidFill>
            </a:endParaRPr>
          </a:p>
          <a:p>
            <a:pPr marL="342900" indent="-342900">
              <a:buBlip>
                <a:blip r:embed="rId7"/>
              </a:buBlip>
            </a:pPr>
            <a:r>
              <a:rPr lang="en-ZA" sz="2000" b="1" dirty="0" smtClean="0">
                <a:solidFill>
                  <a:schemeClr val="accent6"/>
                </a:solidFill>
              </a:rPr>
              <a:t>A Reliable and Accurate water meter is the source which enables:</a:t>
            </a:r>
          </a:p>
          <a:p>
            <a:pPr marL="342900" indent="-342900">
              <a:buBlip>
                <a:blip r:embed="rId7"/>
              </a:buBlip>
            </a:pPr>
            <a:endParaRPr lang="en-ZA" sz="2000" b="1" dirty="0" smtClean="0">
              <a:solidFill>
                <a:schemeClr val="accent6"/>
              </a:solidFill>
            </a:endParaRPr>
          </a:p>
          <a:p>
            <a:pPr marL="800100" lvl="1" indent="-342900">
              <a:buBlip>
                <a:blip r:embed="rId7"/>
              </a:buBlip>
            </a:pPr>
            <a:r>
              <a:rPr lang="en-ZA" sz="2000" b="1" dirty="0">
                <a:solidFill>
                  <a:schemeClr val="accent6"/>
                </a:solidFill>
              </a:rPr>
              <a:t>Informed and optimised </a:t>
            </a:r>
            <a:r>
              <a:rPr lang="en-ZA" sz="2000" b="1" dirty="0" smtClean="0">
                <a:solidFill>
                  <a:schemeClr val="accent6"/>
                </a:solidFill>
              </a:rPr>
              <a:t>data management analysis and decisions </a:t>
            </a:r>
            <a:r>
              <a:rPr lang="en-ZA" sz="2000" dirty="0">
                <a:solidFill>
                  <a:schemeClr val="accent6"/>
                </a:solidFill>
              </a:rPr>
              <a:t>e.g. water balance, leak detection, water losses, non-revenue </a:t>
            </a:r>
            <a:r>
              <a:rPr lang="en-ZA" sz="2000" dirty="0" smtClean="0">
                <a:solidFill>
                  <a:schemeClr val="accent6"/>
                </a:solidFill>
              </a:rPr>
              <a:t>water, logging</a:t>
            </a:r>
          </a:p>
          <a:p>
            <a:pPr marL="800100" lvl="1" indent="-342900">
              <a:buBlip>
                <a:blip r:embed="rId7"/>
              </a:buBlip>
            </a:pPr>
            <a:endParaRPr lang="en-ZA" sz="2000" b="1" dirty="0"/>
          </a:p>
          <a:p>
            <a:pPr marL="800100" lvl="1" indent="-342900">
              <a:buBlip>
                <a:blip r:embed="rId7"/>
              </a:buBlip>
            </a:pPr>
            <a:r>
              <a:rPr lang="en-ZA" sz="2000" b="1" dirty="0" smtClean="0">
                <a:solidFill>
                  <a:schemeClr val="accent6"/>
                </a:solidFill>
              </a:rPr>
              <a:t>Accurate billing and enhanced revenue collection</a:t>
            </a:r>
          </a:p>
          <a:p>
            <a:pPr marL="342900" indent="-342900">
              <a:buBlip>
                <a:blip r:embed="rId7"/>
              </a:buBlip>
            </a:pPr>
            <a:endParaRPr lang="en-ZA" sz="2000" b="1" dirty="0">
              <a:solidFill>
                <a:schemeClr val="accent6"/>
              </a:solidFill>
            </a:endParaRPr>
          </a:p>
          <a:p>
            <a:pPr marL="342900" indent="-342900">
              <a:buBlip>
                <a:blip r:embed="rId7"/>
              </a:buBlip>
            </a:pPr>
            <a:r>
              <a:rPr lang="en-ZA" sz="2000" b="1" dirty="0" smtClean="0">
                <a:solidFill>
                  <a:schemeClr val="accent6"/>
                </a:solidFill>
              </a:rPr>
              <a:t>Lean Smart metering solutions can provide a more cost effective and efficient solution to solving many challenges</a:t>
            </a:r>
            <a:endParaRPr lang="en-ZA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7100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7160" y="6360"/>
            <a:ext cx="7283863" cy="7335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ea typeface="Arial" charset="0"/>
              </a:rPr>
              <a:t>Water Management Devices (WMD)</a:t>
            </a:r>
            <a:endParaRPr lang="en-US" sz="2800" b="1" dirty="0">
              <a:ea typeface="Arial" charset="0"/>
            </a:endParaRPr>
          </a:p>
        </p:txBody>
      </p:sp>
      <p:pic>
        <p:nvPicPr>
          <p:cNvPr id="24" name="Picture 14" descr="USC Metering pics Dec 2008 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0" b="99356" l="0" r="93276">
                        <a14:foregroundMark x1="32759" y1="59794" x2="32759" y2="59794"/>
                        <a14:foregroundMark x1="40345" y1="57990" x2="40345" y2="57990"/>
                        <a14:foregroundMark x1="43276" y1="56701" x2="43276" y2="56701"/>
                        <a14:foregroundMark x1="48103" y1="54897" x2="48103" y2="54897"/>
                        <a14:foregroundMark x1="49914" y1="54381" x2="49914" y2="54381"/>
                        <a14:foregroundMark x1="54741" y1="54381" x2="54741" y2="54381"/>
                        <a14:foregroundMark x1="59569" y1="53995" x2="59569" y2="53995"/>
                        <a14:foregroundMark x1="63190" y1="52191" x2="63190" y2="52191"/>
                        <a14:foregroundMark x1="66810" y1="50773" x2="66810" y2="50773"/>
                        <a14:foregroundMark x1="70690" y1="50773" x2="71552" y2="50773"/>
                        <a14:foregroundMark x1="73966" y1="49485" x2="73966" y2="49485"/>
                        <a14:foregroundMark x1="76379" y1="48969" x2="76379" y2="48969"/>
                        <a14:foregroundMark x1="39741" y1="95747" x2="39741" y2="95747"/>
                        <a14:foregroundMark x1="34914" y1="91753" x2="34914" y2="91753"/>
                        <a14:foregroundMark x1="31552" y1="57990" x2="31552" y2="57990"/>
                        <a14:foregroundMark x1="33362" y1="56701" x2="33362" y2="56701"/>
                        <a14:foregroundMark x1="35172" y1="55799" x2="35172" y2="55799"/>
                        <a14:foregroundMark x1="31293" y1="62887" x2="31293" y2="62887"/>
                        <a14:foregroundMark x1="36983" y1="60696" x2="36983" y2="60696"/>
                        <a14:foregroundMark x1="39138" y1="55284" x2="39138" y2="55284"/>
                        <a14:foregroundMark x1="42414" y1="53479" x2="42414" y2="53479"/>
                        <a14:foregroundMark x1="45690" y1="58505" x2="45690" y2="58505"/>
                        <a14:foregroundMark x1="43621" y1="60696" x2="43621" y2="60696"/>
                        <a14:foregroundMark x1="41552" y1="61211" x2="41552" y2="61211"/>
                        <a14:foregroundMark x1="40345" y1="54381" x2="40345" y2="54381"/>
                        <a14:foregroundMark x1="45086" y1="52577" x2="45086" y2="52577"/>
                        <a14:foregroundMark x1="46638" y1="52577" x2="47500" y2="52191"/>
                        <a14:foregroundMark x1="48103" y1="51675" x2="48103" y2="51675"/>
                        <a14:foregroundMark x1="49655" y1="50773" x2="49655" y2="50773"/>
                        <a14:foregroundMark x1="50517" y1="50773" x2="50517" y2="50773"/>
                        <a14:foregroundMark x1="51724" y1="50387" x2="51724" y2="50387"/>
                        <a14:foregroundMark x1="52931" y1="49485" x2="52931" y2="49485"/>
                        <a14:foregroundMark x1="54138" y1="48969" x2="54138" y2="48969"/>
                        <a14:foregroundMark x1="55948" y1="48969" x2="55948" y2="48969"/>
                        <a14:foregroundMark x1="59224" y1="48969" x2="59224" y2="48969"/>
                        <a14:foregroundMark x1="60431" y1="48969" x2="60431" y2="48969"/>
                        <a14:foregroundMark x1="61983" y1="48067" x2="61983" y2="48067"/>
                        <a14:foregroundMark x1="63190" y1="48067" x2="63190" y2="48067"/>
                        <a14:foregroundMark x1="64052" y1="48067" x2="64052" y2="48067"/>
                        <a14:foregroundMark x1="57155" y1="52191" x2="57155" y2="52191"/>
                        <a14:foregroundMark x1="52328" y1="53093" x2="52328" y2="53093"/>
                        <a14:foregroundMark x1="63793" y1="55284" x2="63793" y2="55284"/>
                        <a14:foregroundMark x1="90259" y1="56186" x2="90259" y2="5618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486399" y="1894968"/>
            <a:ext cx="3662363" cy="2450020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76250" y="1651279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2000" dirty="0" smtClean="0"/>
              <a:t>Electronically </a:t>
            </a:r>
            <a:r>
              <a:rPr lang="en-US" sz="2000" dirty="0"/>
              <a:t>controlled </a:t>
            </a:r>
            <a:r>
              <a:rPr lang="en-US" sz="2000" dirty="0" smtClean="0"/>
              <a:t>valve connected to a </a:t>
            </a:r>
            <a:r>
              <a:rPr lang="en-US" sz="2000" dirty="0"/>
              <a:t>pulse output water meter</a:t>
            </a:r>
          </a:p>
          <a:p>
            <a:pPr eaLnBrk="1" hangingPunct="1">
              <a:lnSpc>
                <a:spcPct val="120000"/>
              </a:lnSpc>
            </a:pPr>
            <a:endParaRPr lang="en-US" sz="2000" dirty="0"/>
          </a:p>
          <a:p>
            <a:pPr marL="0" lvl="1">
              <a:lnSpc>
                <a:spcPct val="120000"/>
              </a:lnSpc>
            </a:pPr>
            <a:r>
              <a:rPr lang="en-US" sz="2000" dirty="0" smtClean="0"/>
              <a:t>The </a:t>
            </a:r>
            <a:r>
              <a:rPr lang="en-US" sz="2000" dirty="0"/>
              <a:t>delivery of an allocation of a finite or pre-negotiated daily or monthly water allowance </a:t>
            </a:r>
            <a:r>
              <a:rPr lang="en-US" sz="2000" dirty="0" smtClean="0"/>
              <a:t>(free </a:t>
            </a:r>
            <a:r>
              <a:rPr lang="en-US" sz="2000" dirty="0"/>
              <a:t>basic </a:t>
            </a:r>
            <a:r>
              <a:rPr lang="en-US" sz="2000" dirty="0" smtClean="0"/>
              <a:t>water) </a:t>
            </a:r>
            <a:endParaRPr lang="en-US" sz="2000" dirty="0"/>
          </a:p>
          <a:p>
            <a:pPr eaLnBrk="1" hangingPunct="1">
              <a:lnSpc>
                <a:spcPct val="120000"/>
              </a:lnSpc>
            </a:pPr>
            <a:endParaRPr lang="en-US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8752"/>
          <a:stretch>
            <a:fillRect/>
          </a:stretch>
        </p:blipFill>
        <p:spPr bwMode="auto">
          <a:xfrm>
            <a:off x="0" y="0"/>
            <a:ext cx="742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4738688"/>
            <a:ext cx="28432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93000" y="4159250"/>
            <a:ext cx="1727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neywell Sans Medium" panose="02010603040101060203" pitchFamily="50" charset="0"/>
              </a:rPr>
              <a:t>Thank you </a:t>
            </a:r>
          </a:p>
          <a:p>
            <a:pPr>
              <a:defRPr/>
            </a:pP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1650" y="3133725"/>
            <a:ext cx="3244850" cy="3228975"/>
            <a:chOff x="501650" y="3133725"/>
            <a:chExt cx="3244850" cy="3228975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501650" y="3133725"/>
              <a:ext cx="3244850" cy="3228975"/>
              <a:chOff x="501649" y="3132946"/>
              <a:chExt cx="3244413" cy="3229003"/>
            </a:xfrm>
          </p:grpSpPr>
          <p:sp>
            <p:nvSpPr>
              <p:cNvPr id="11" name="Rounded Rectangle 10"/>
              <p:cNvSpPr/>
              <p:nvPr/>
            </p:nvSpPr>
            <p:spPr>
              <a:xfrm rot="10800000">
                <a:off x="501649" y="3132946"/>
                <a:ext cx="3244413" cy="3229003"/>
              </a:xfrm>
              <a:prstGeom prst="roundRect">
                <a:avLst>
                  <a:gd name="adj" fmla="val 8725"/>
                </a:avLst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outerShdw blurRad="50800" dist="127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10800000">
                <a:off x="501649" y="3132946"/>
                <a:ext cx="3244413" cy="3229003"/>
              </a:xfrm>
              <a:prstGeom prst="roundRect">
                <a:avLst>
                  <a:gd name="adj" fmla="val 8725"/>
                </a:avLst>
              </a:prstGeom>
              <a:noFill/>
              <a:ln>
                <a:solidFill>
                  <a:srgbClr val="007DC3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21E49"/>
                  </a:solidFill>
                </a:endParaRPr>
              </a:p>
            </p:txBody>
          </p:sp>
          <p:sp>
            <p:nvSpPr>
              <p:cNvPr id="37901" name="TextBox 19"/>
              <p:cNvSpPr txBox="1">
                <a:spLocks noChangeArrowheads="1"/>
              </p:cNvSpPr>
              <p:nvPr/>
            </p:nvSpPr>
            <p:spPr bwMode="auto">
              <a:xfrm>
                <a:off x="607353" y="4172172"/>
                <a:ext cx="3138709" cy="2092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sz="600" dirty="0" smtClean="0">
                  <a:solidFill>
                    <a:srgbClr val="FF0000"/>
                  </a:solidFill>
                  <a:latin typeface="Honeywell Sans Medium" panose="02010603040101060203" pitchFamily="50" charset="0"/>
                </a:endParaRPr>
              </a:p>
              <a:p>
                <a:pPr eaLnBrk="1" hangingPunct="1"/>
                <a:r>
                  <a:rPr lang="en-US" sz="2000" dirty="0" smtClean="0">
                    <a:solidFill>
                      <a:srgbClr val="FF0000"/>
                    </a:solidFill>
                    <a:latin typeface="Honeywell Sans Medium" panose="02010603040101060203" pitchFamily="50" charset="0"/>
                  </a:rPr>
                  <a:t>Mark 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Honeywell Sans Medium" panose="02010603040101060203" pitchFamily="50" charset="0"/>
                  </a:rPr>
                  <a:t>Capper</a:t>
                </a:r>
                <a:endParaRPr lang="en-US" sz="2000" dirty="0" smtClean="0">
                  <a:solidFill>
                    <a:srgbClr val="FF0000"/>
                  </a:solidFill>
                  <a:latin typeface="Honeywell Sans Medium" panose="02010603040101060203" pitchFamily="50" charset="0"/>
                </a:endParaRPr>
              </a:p>
              <a:p>
                <a:pPr eaLnBrk="1" hangingPunct="1"/>
                <a:r>
                  <a:rPr lang="en-US" sz="1600" dirty="0" smtClean="0">
                    <a:solidFill>
                      <a:srgbClr val="FF0000"/>
                    </a:solidFill>
                    <a:latin typeface="Honeywell Sans Medium" panose="02010603040101060203" pitchFamily="50" charset="0"/>
                  </a:rPr>
                  <a:t>mark.capper@honeywell.com</a:t>
                </a:r>
                <a:endParaRPr lang="en-US" sz="1600" dirty="0" smtClean="0">
                  <a:solidFill>
                    <a:srgbClr val="FF0000"/>
                  </a:solidFill>
                  <a:latin typeface="Honeywell Sans Medium" panose="02010603040101060203" pitchFamily="50" charset="0"/>
                </a:endParaRPr>
              </a:p>
              <a:p>
                <a:pPr eaLnBrk="1" hangingPunct="1"/>
                <a:r>
                  <a:rPr lang="en-US" sz="2000" dirty="0" smtClean="0">
                    <a:solidFill>
                      <a:srgbClr val="FF0000"/>
                    </a:solidFill>
                    <a:latin typeface="Honeywell Sans Medium" panose="02010603040101060203" pitchFamily="50" charset="0"/>
                  </a:rPr>
                  <a:t>+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Honeywell Sans Medium" panose="02010603040101060203" pitchFamily="50" charset="0"/>
                  </a:rPr>
                  <a:t>27-21-511-8465/6</a:t>
                </a:r>
                <a:endParaRPr lang="en-US" sz="2000" dirty="0">
                  <a:solidFill>
                    <a:srgbClr val="FF0000"/>
                  </a:solidFill>
                  <a:latin typeface="Honeywell Sans Medium" panose="02010603040101060203" pitchFamily="50" charset="0"/>
                </a:endParaRPr>
              </a:p>
              <a:p>
                <a:pPr eaLnBrk="1" hangingPunct="1"/>
                <a:r>
                  <a:rPr lang="en-US" sz="2000" dirty="0" smtClean="0">
                    <a:solidFill>
                      <a:srgbClr val="FF0000"/>
                    </a:solidFill>
                    <a:latin typeface="Honeywell Sans Medium" panose="02010603040101060203" pitchFamily="50" charset="0"/>
                  </a:rPr>
                  <a:t>www.Honeywell.com</a:t>
                </a:r>
              </a:p>
              <a:p>
                <a:pPr eaLnBrk="1" hangingPunct="1"/>
                <a:r>
                  <a:rPr lang="en-US" sz="2000" dirty="0" smtClean="0">
                    <a:solidFill>
                      <a:srgbClr val="FF0000"/>
                    </a:solidFill>
                    <a:latin typeface="Honeywell Sans Medium" panose="02010603040101060203" pitchFamily="50" charset="0"/>
                  </a:rPr>
                  <a:t>www.elster.com</a:t>
                </a:r>
                <a:endParaRPr lang="en-US" sz="2000" dirty="0">
                  <a:solidFill>
                    <a:srgbClr val="FF0000"/>
                  </a:solidFill>
                  <a:latin typeface="Honeywell Sans Medium" panose="02010603040101060203" pitchFamily="50" charset="0"/>
                </a:endParaRPr>
              </a:p>
              <a:p>
                <a:pPr eaLnBrk="1" hangingPunct="1"/>
                <a:endParaRPr lang="en-US" sz="2800" dirty="0">
                  <a:solidFill>
                    <a:srgbClr val="FF0000"/>
                  </a:solidFill>
                  <a:latin typeface="Honeywell Sans Medium" panose="02010603040101060203" pitchFamily="50" charset="0"/>
                </a:endParaRPr>
              </a:p>
            </p:txBody>
          </p:sp>
        </p:grpSp>
        <p:pic>
          <p:nvPicPr>
            <p:cNvPr id="17" name="Picture 2" descr="\\localhost\Volumes\DMS-Server\Clients\Honeywell PPT \Honeywell - Freestanding Logos\Honeywell - Freestanding Logo RGB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0744" y="3540400"/>
              <a:ext cx="2671331" cy="4997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7160" y="6360"/>
            <a:ext cx="7283863" cy="7335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ea typeface="Arial" charset="0"/>
              </a:rPr>
              <a:t>Prepayment Solutions</a:t>
            </a:r>
            <a:endParaRPr lang="en-US" sz="2800" b="1" dirty="0">
              <a:ea typeface="Arial" charset="0"/>
            </a:endParaRPr>
          </a:p>
        </p:txBody>
      </p:sp>
      <p:pic>
        <p:nvPicPr>
          <p:cNvPr id="177154" name="Picture 2" descr="C:\My Documents\Meter Specs\Elster\Zonke Pre-paid cut phot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" b="98370" l="5573" r="93189">
                        <a14:foregroundMark x1="73684" y1="31793" x2="73684" y2="31793"/>
                        <a14:backgroundMark x1="96594" y1="19022" x2="96594" y2="19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625" y="3128616"/>
            <a:ext cx="1521871" cy="346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4450" y="1156014"/>
            <a:ext cx="54406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Domestic Water Dispensers are designed for individual households to control the dispensing of pre-paid quantities of </a:t>
            </a:r>
            <a:r>
              <a:rPr lang="en-US" dirty="0" smtClean="0"/>
              <a:t>water,  available in </a:t>
            </a:r>
            <a:r>
              <a:rPr lang="en-US" b="1" dirty="0" smtClean="0"/>
              <a:t>Dallas token </a:t>
            </a:r>
            <a:r>
              <a:rPr lang="en-US" dirty="0" smtClean="0"/>
              <a:t>or </a:t>
            </a:r>
            <a:r>
              <a:rPr lang="en-US" b="1" dirty="0" smtClean="0"/>
              <a:t>STS prepayment</a:t>
            </a:r>
            <a:r>
              <a:rPr lang="en-US" dirty="0" smtClean="0"/>
              <a:t> (similar to electricity prepayment)</a:t>
            </a:r>
          </a:p>
          <a:p>
            <a:endParaRPr lang="en-US" dirty="0" smtClean="0"/>
          </a:p>
          <a:p>
            <a:r>
              <a:rPr lang="en-US" dirty="0" smtClean="0"/>
              <a:t>The prepayment meter </a:t>
            </a:r>
            <a:r>
              <a:rPr lang="en-US" dirty="0"/>
              <a:t>is programmable to issue the </a:t>
            </a:r>
            <a:r>
              <a:rPr lang="en-US" dirty="0" smtClean="0"/>
              <a:t>minimum 6kl </a:t>
            </a:r>
            <a:r>
              <a:rPr lang="en-US" dirty="0"/>
              <a:t>of free </a:t>
            </a:r>
            <a:r>
              <a:rPr lang="en-US" dirty="0" smtClean="0"/>
              <a:t>basic water (FBW) and </a:t>
            </a:r>
            <a:r>
              <a:rPr lang="en-US" dirty="0"/>
              <a:t>thereafter it has a step tariff function which then charges for every </a:t>
            </a:r>
            <a:r>
              <a:rPr lang="en-US" dirty="0" smtClean="0"/>
              <a:t>kl used</a:t>
            </a:r>
          </a:p>
          <a:p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/>
              <a:t>are two ways of dispensing the </a:t>
            </a:r>
            <a:r>
              <a:rPr lang="en-US" dirty="0" smtClean="0"/>
              <a:t>6kl </a:t>
            </a:r>
            <a:r>
              <a:rPr lang="en-US" dirty="0"/>
              <a:t>of free water:</a:t>
            </a:r>
            <a:endParaRPr lang="en-ZA" dirty="0"/>
          </a:p>
          <a:p>
            <a:pPr marL="342900" lvl="0" indent="-342900">
              <a:buBlip>
                <a:blip r:embed="rId5"/>
              </a:buBlip>
            </a:pPr>
            <a:r>
              <a:rPr lang="en-US" dirty="0" smtClean="0"/>
              <a:t>200 </a:t>
            </a:r>
            <a:r>
              <a:rPr lang="en-US" dirty="0" err="1"/>
              <a:t>litres</a:t>
            </a:r>
            <a:r>
              <a:rPr lang="en-US" dirty="0"/>
              <a:t> of water per </a:t>
            </a:r>
            <a:r>
              <a:rPr lang="en-US" dirty="0" smtClean="0"/>
              <a:t>day or</a:t>
            </a:r>
            <a:endParaRPr lang="en-ZA" dirty="0"/>
          </a:p>
          <a:p>
            <a:pPr marL="342900" lvl="0" indent="-342900">
              <a:buBlip>
                <a:blip r:embed="rId5"/>
              </a:buBlip>
            </a:pPr>
            <a:r>
              <a:rPr lang="en-US" dirty="0" smtClean="0"/>
              <a:t>6kl </a:t>
            </a:r>
            <a:r>
              <a:rPr lang="en-US" dirty="0"/>
              <a:t>of water from the first day of the month until the allocation is reached thereafter water credit must be </a:t>
            </a:r>
            <a:r>
              <a:rPr lang="en-US" dirty="0" smtClean="0"/>
              <a:t>purchased  </a:t>
            </a:r>
            <a:endParaRPr lang="en-ZA" dirty="0"/>
          </a:p>
          <a:p>
            <a:endParaRPr lang="en-Z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31" y="1325220"/>
            <a:ext cx="2708155" cy="150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3973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7160" y="6360"/>
            <a:ext cx="7283863" cy="7335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ea typeface="Arial" charset="0"/>
              </a:rPr>
              <a:t>Automatic Meter Reading (AMR)</a:t>
            </a:r>
            <a:endParaRPr lang="en-US" sz="2800" b="1" dirty="0">
              <a:ea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374" y="1202631"/>
            <a:ext cx="570261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 smtClean="0"/>
              <a:t>AMR</a:t>
            </a:r>
            <a:r>
              <a:rPr lang="en-ZA" dirty="0" smtClean="0"/>
              <a:t> </a:t>
            </a:r>
            <a:r>
              <a:rPr lang="en-ZA" b="1" dirty="0"/>
              <a:t>(Automated Meter Reading)</a:t>
            </a:r>
            <a:r>
              <a:rPr lang="en-ZA" dirty="0"/>
              <a:t> is the fundamental technology that enables: </a:t>
            </a:r>
          </a:p>
          <a:p>
            <a:pPr lvl="0"/>
            <a:endParaRPr lang="en-ZA" dirty="0" smtClean="0"/>
          </a:p>
          <a:p>
            <a:pPr lvl="0"/>
            <a:r>
              <a:rPr lang="en-ZA" b="1" dirty="0" smtClean="0"/>
              <a:t>Collection </a:t>
            </a:r>
            <a:r>
              <a:rPr lang="en-ZA" b="1" dirty="0"/>
              <a:t>of data from meters via one-way </a:t>
            </a:r>
            <a:r>
              <a:rPr lang="en-ZA" b="1" dirty="0" smtClean="0"/>
              <a:t>communications</a:t>
            </a:r>
            <a:endParaRPr lang="en-ZA" dirty="0"/>
          </a:p>
          <a:p>
            <a:pPr lvl="0"/>
            <a:endParaRPr lang="en-ZA" dirty="0" smtClean="0"/>
          </a:p>
          <a:p>
            <a:pPr lvl="0"/>
            <a:r>
              <a:rPr lang="en-ZA" dirty="0" smtClean="0"/>
              <a:t>Integration </a:t>
            </a:r>
            <a:r>
              <a:rPr lang="en-ZA" dirty="0"/>
              <a:t>of information back into a database for billing or </a:t>
            </a:r>
            <a:r>
              <a:rPr lang="en-ZA" dirty="0" smtClean="0"/>
              <a:t>data analysis</a:t>
            </a:r>
            <a:endParaRPr lang="en-ZA" dirty="0"/>
          </a:p>
          <a:p>
            <a:r>
              <a:rPr lang="en-ZA" dirty="0"/>
              <a:t/>
            </a:r>
            <a:br>
              <a:rPr lang="en-ZA" dirty="0"/>
            </a:br>
            <a:r>
              <a:rPr lang="en-ZA" dirty="0" smtClean="0"/>
              <a:t>Eliminates </a:t>
            </a:r>
            <a:r>
              <a:rPr lang="en-ZA" dirty="0"/>
              <a:t>manual readings, </a:t>
            </a:r>
            <a:r>
              <a:rPr lang="en-ZA" dirty="0" smtClean="0"/>
              <a:t>allowing billing to be </a:t>
            </a:r>
            <a:r>
              <a:rPr lang="en-ZA" dirty="0"/>
              <a:t>based on actual consumption rather than on an estimate, giving customers better control of their water </a:t>
            </a:r>
            <a:r>
              <a:rPr lang="en-ZA" dirty="0" smtClean="0"/>
              <a:t>consumption</a:t>
            </a:r>
          </a:p>
        </p:txBody>
      </p:sp>
      <p:pic>
        <p:nvPicPr>
          <p:cNvPr id="14" name="Picture 22" descr="Waserzähler V200P+TPR6 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42" y="4827834"/>
            <a:ext cx="1503971" cy="198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7" descr="H4000+PR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4753297"/>
            <a:ext cx="2302668" cy="220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V200H_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" y="4968304"/>
            <a:ext cx="1475568" cy="156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pulse_outp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138" y="1767612"/>
            <a:ext cx="2798392" cy="311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My Documents\Meter Specs\Utility Systems\IMG_268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61" y="879251"/>
            <a:ext cx="2230071" cy="14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984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520700" y="1139292"/>
            <a:ext cx="8623300" cy="309562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en-ZA" sz="2200" dirty="0" smtClean="0"/>
              <a:t>Direct communication between meter and PC or Hand Held</a:t>
            </a:r>
          </a:p>
          <a:p>
            <a:pPr>
              <a:buBlip>
                <a:blip r:embed="rId3"/>
              </a:buBlip>
            </a:pPr>
            <a:r>
              <a:rPr lang="en-ZA" sz="2200" dirty="0" smtClean="0"/>
              <a:t>Meter data visible in “real time”</a:t>
            </a:r>
          </a:p>
          <a:p>
            <a:pPr>
              <a:buBlip>
                <a:blip r:embed="rId3"/>
              </a:buBlip>
            </a:pPr>
            <a:r>
              <a:rPr lang="en-ZA" sz="2200" dirty="0" smtClean="0"/>
              <a:t>Can be incorporated within customers billing (R &amp; c)</a:t>
            </a:r>
          </a:p>
          <a:p>
            <a:pPr>
              <a:buBlip>
                <a:blip r:embed="rId3"/>
              </a:buBlip>
            </a:pPr>
            <a:r>
              <a:rPr lang="en-ZA" sz="2200" dirty="0" smtClean="0"/>
              <a:t>Events: leak, tamper, burst</a:t>
            </a:r>
          </a:p>
          <a:p>
            <a:pPr>
              <a:buBlip>
                <a:blip r:embed="rId3"/>
              </a:buBlip>
            </a:pPr>
            <a:r>
              <a:rPr lang="en-ZA" sz="2200" dirty="0" smtClean="0"/>
              <a:t>Simpler and lower cost e.g. Walk-by / Drive-by Vs Fixed Network</a:t>
            </a:r>
          </a:p>
          <a:p>
            <a:pPr>
              <a:buBlip>
                <a:blip r:embed="rId3"/>
              </a:buBlip>
            </a:pPr>
            <a:r>
              <a:rPr lang="en-ZA" sz="2200" dirty="0" smtClean="0"/>
              <a:t>“Continuous” AMR = Logging</a:t>
            </a:r>
          </a:p>
        </p:txBody>
      </p: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1687789" y="5113012"/>
            <a:ext cx="1108871" cy="1427746"/>
            <a:chOff x="0" y="2531852"/>
            <a:chExt cx="1981200" cy="2725948"/>
          </a:xfrm>
        </p:grpSpPr>
        <p:sp>
          <p:nvSpPr>
            <p:cNvPr id="8" name="Oval 7"/>
            <p:cNvSpPr/>
            <p:nvPr/>
          </p:nvSpPr>
          <p:spPr>
            <a:xfrm>
              <a:off x="0" y="2531852"/>
              <a:ext cx="1981200" cy="2667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9" name="Picture 6" descr="396_kent_PSM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8" t="12195" r="18102" b="2438"/>
            <a:stretch>
              <a:fillRect/>
            </a:stretch>
          </p:blipFill>
          <p:spPr bwMode="auto">
            <a:xfrm>
              <a:off x="228600" y="2590800"/>
              <a:ext cx="17526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Left-Right Arrow 2"/>
          <p:cNvSpPr/>
          <p:nvPr/>
        </p:nvSpPr>
        <p:spPr>
          <a:xfrm>
            <a:off x="3599892" y="5089979"/>
            <a:ext cx="1512168" cy="50405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3"/>
          <p:cNvSpPr txBox="1"/>
          <p:nvPr/>
        </p:nvSpPr>
        <p:spPr>
          <a:xfrm>
            <a:off x="3995936" y="4760018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Direct</a:t>
            </a:r>
            <a:endParaRPr lang="en-ZA" dirty="0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 flipH="1">
            <a:off x="7029834" y="4466910"/>
            <a:ext cx="1775935" cy="1543025"/>
            <a:chOff x="4350" y="940"/>
            <a:chExt cx="1407" cy="1305"/>
          </a:xfrm>
        </p:grpSpPr>
        <p:pic>
          <p:nvPicPr>
            <p:cNvPr id="13" name="Picture 4" descr="20060719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" y="940"/>
              <a:ext cx="960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4849" y="1393"/>
              <a:ext cx="908" cy="779"/>
              <a:chOff x="4694" y="1298"/>
              <a:chExt cx="908" cy="779"/>
            </a:xfrm>
          </p:grpSpPr>
          <p:pic>
            <p:nvPicPr>
              <p:cNvPr id="15" name="Picture 6" descr="samsung-syncmaster-226bw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4" y="1298"/>
                <a:ext cx="908" cy="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9" y="1343"/>
                <a:ext cx="816" cy="499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7" name="Picture 4" descr="Water modul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99" y="4572391"/>
            <a:ext cx="499788" cy="108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72186" y="102880"/>
            <a:ext cx="7048837" cy="6680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a typeface="Arial" charset="0"/>
              </a:rPr>
              <a:t>AMR - Description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60879"/>
            <a:ext cx="1310932" cy="200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4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9836" y="43684"/>
            <a:ext cx="8596293" cy="7335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ea typeface="Arial" charset="0"/>
              </a:rPr>
              <a:t>Advanced Metering Infrastructure (</a:t>
            </a:r>
            <a:r>
              <a:rPr lang="en-US" sz="2800" b="1" dirty="0">
                <a:ea typeface="Arial" charset="0"/>
              </a:rPr>
              <a:t>AMI)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1" y="1727388"/>
            <a:ext cx="5699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AMI</a:t>
            </a:r>
            <a:r>
              <a:rPr lang="en-ZA" dirty="0"/>
              <a:t> </a:t>
            </a:r>
            <a:r>
              <a:rPr lang="en-ZA" b="1" dirty="0"/>
              <a:t>(Advanced Metering Infrastructure)</a:t>
            </a:r>
            <a:r>
              <a:rPr lang="en-ZA" dirty="0"/>
              <a:t> </a:t>
            </a:r>
            <a:r>
              <a:rPr lang="en-ZA" dirty="0" smtClean="0"/>
              <a:t>refers </a:t>
            </a:r>
            <a:r>
              <a:rPr lang="en-ZA" dirty="0"/>
              <a:t>to intelligent metering systems which</a:t>
            </a:r>
            <a:r>
              <a:rPr lang="en-ZA" dirty="0" smtClean="0"/>
              <a:t>:</a:t>
            </a:r>
          </a:p>
          <a:p>
            <a:endParaRPr lang="en-ZA" dirty="0"/>
          </a:p>
          <a:p>
            <a:pPr lvl="0"/>
            <a:r>
              <a:rPr lang="en-ZA" dirty="0" smtClean="0"/>
              <a:t>Measure, collect, </a:t>
            </a:r>
            <a:r>
              <a:rPr lang="en-ZA" dirty="0"/>
              <a:t>and </a:t>
            </a:r>
            <a:r>
              <a:rPr lang="en-ZA" dirty="0" smtClean="0"/>
              <a:t>analyse </a:t>
            </a:r>
            <a:r>
              <a:rPr lang="en-ZA" dirty="0"/>
              <a:t>consumption, leakage and other available data from </a:t>
            </a:r>
            <a:r>
              <a:rPr lang="en-ZA" dirty="0" smtClean="0"/>
              <a:t>advanced devices </a:t>
            </a:r>
            <a:r>
              <a:rPr lang="en-ZA" dirty="0"/>
              <a:t>or </a:t>
            </a:r>
            <a:r>
              <a:rPr lang="en-ZA" dirty="0" smtClean="0"/>
              <a:t>smart meters </a:t>
            </a:r>
            <a:r>
              <a:rPr lang="en-ZA" dirty="0"/>
              <a:t>on demand </a:t>
            </a:r>
            <a:endParaRPr lang="en-ZA" dirty="0" smtClean="0"/>
          </a:p>
          <a:p>
            <a:pPr lvl="0"/>
            <a:endParaRPr lang="en-ZA" dirty="0"/>
          </a:p>
          <a:p>
            <a:pPr lvl="0"/>
            <a:r>
              <a:rPr lang="en-GB" dirty="0" smtClean="0"/>
              <a:t>Utilise</a:t>
            </a:r>
            <a:r>
              <a:rPr lang="en-ZA" dirty="0" smtClean="0"/>
              <a:t> </a:t>
            </a:r>
            <a:r>
              <a:rPr lang="en-ZA" dirty="0"/>
              <a:t>various communication media on request or on a pre-defined schedule </a:t>
            </a:r>
            <a:r>
              <a:rPr lang="en-ZA" dirty="0" smtClean="0"/>
              <a:t>(</a:t>
            </a:r>
            <a:r>
              <a:rPr lang="en-ZA" b="1" dirty="0"/>
              <a:t>two-way communication</a:t>
            </a:r>
            <a:r>
              <a:rPr lang="en-ZA" dirty="0" smtClean="0"/>
              <a:t>)</a:t>
            </a:r>
            <a:endParaRPr lang="en-ZA" dirty="0"/>
          </a:p>
        </p:txBody>
      </p:sp>
      <p:pic>
        <p:nvPicPr>
          <p:cNvPr id="14" name="Picture 34" descr="8270 Grey Box 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11885" r="15157" b="16023"/>
          <a:stretch>
            <a:fillRect/>
          </a:stretch>
        </p:blipFill>
        <p:spPr bwMode="auto">
          <a:xfrm>
            <a:off x="7277907" y="895119"/>
            <a:ext cx="1138212" cy="223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86" b="95654" l="6506" r="94616">
                        <a14:foregroundMark x1="69938" y1="20215" x2="69938" y2="20215"/>
                        <a14:foregroundMark x1="78632" y1="12646" x2="78632" y2="12646"/>
                        <a14:foregroundMark x1="61750" y1="5908" x2="61750" y2="5908"/>
                        <a14:foregroundMark x1="44363" y1="17822" x2="44363" y2="17822"/>
                        <a14:foregroundMark x1="38474" y1="25781" x2="38474" y2="25781"/>
                        <a14:foregroundMark x1="36624" y1="34521" x2="36624" y2="34521"/>
                        <a14:foregroundMark x1="64947" y1="42480" x2="64947" y2="42480"/>
                        <a14:foregroundMark x1="70387" y1="29736" x2="70387" y2="29736"/>
                        <a14:foregroundMark x1="63096" y1="30908" x2="63096" y2="30908"/>
                        <a14:foregroundMark x1="65395" y1="34912" x2="65395" y2="34912"/>
                        <a14:foregroundMark x1="64947" y1="13037" x2="64947" y2="13037"/>
                        <a14:foregroundMark x1="36624" y1="38086" x2="36624" y2="38086"/>
                        <a14:foregroundMark x1="37521" y1="29346" x2="37521" y2="29346"/>
                        <a14:foregroundMark x1="73135" y1="38867" x2="73135" y2="3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05" y="3472579"/>
            <a:ext cx="2425870" cy="27864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4456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87491" y="1201606"/>
            <a:ext cx="8497887" cy="394493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en-ZA" dirty="0" smtClean="0"/>
              <a:t>Mesh network between all meters and Management software</a:t>
            </a:r>
          </a:p>
          <a:p>
            <a:pPr>
              <a:buBlip>
                <a:blip r:embed="rId3"/>
              </a:buBlip>
            </a:pPr>
            <a:r>
              <a:rPr lang="en-ZA" dirty="0" smtClean="0"/>
              <a:t>Real time alerts via </a:t>
            </a:r>
            <a:r>
              <a:rPr lang="en-ZA" dirty="0" err="1" smtClean="0"/>
              <a:t>sms</a:t>
            </a:r>
            <a:r>
              <a:rPr lang="en-ZA" dirty="0" smtClean="0"/>
              <a:t> or </a:t>
            </a:r>
          </a:p>
          <a:p>
            <a:pPr marL="0" indent="0">
              <a:buNone/>
            </a:pPr>
            <a:r>
              <a:rPr lang="en-ZA" dirty="0"/>
              <a:t> </a:t>
            </a:r>
            <a:r>
              <a:rPr lang="en-ZA" dirty="0" smtClean="0"/>
              <a:t> email</a:t>
            </a:r>
          </a:p>
          <a:p>
            <a:pPr>
              <a:buBlip>
                <a:blip r:embed="rId3"/>
              </a:buBlip>
            </a:pPr>
            <a:r>
              <a:rPr lang="en-ZA" dirty="0" smtClean="0"/>
              <a:t>Full 2-way communication</a:t>
            </a:r>
          </a:p>
          <a:p>
            <a:pPr>
              <a:buBlip>
                <a:blip r:embed="rId3"/>
              </a:buBlip>
            </a:pPr>
            <a:r>
              <a:rPr lang="en-ZA" dirty="0" smtClean="0"/>
              <a:t>Full site inspection to be </a:t>
            </a:r>
          </a:p>
          <a:p>
            <a:pPr marL="0" indent="0">
              <a:buNone/>
            </a:pPr>
            <a:r>
              <a:rPr lang="en-ZA" dirty="0"/>
              <a:t> </a:t>
            </a:r>
            <a:r>
              <a:rPr lang="en-ZA" dirty="0" smtClean="0"/>
              <a:t>  done before hand</a:t>
            </a:r>
          </a:p>
          <a:p>
            <a:pPr>
              <a:buBlip>
                <a:blip r:embed="rId3"/>
              </a:buBlip>
            </a:pPr>
            <a:r>
              <a:rPr lang="en-ZA" dirty="0" smtClean="0"/>
              <a:t>More advanced system but</a:t>
            </a:r>
          </a:p>
          <a:p>
            <a:pPr marL="0" indent="0">
              <a:buNone/>
            </a:pPr>
            <a:r>
              <a:rPr lang="en-ZA" dirty="0" smtClean="0"/>
              <a:t>   at higher cost</a:t>
            </a:r>
          </a:p>
          <a:p>
            <a:endParaRPr lang="en-ZA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51" y="2337112"/>
            <a:ext cx="4882471" cy="3693075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9765" y="79277"/>
            <a:ext cx="7048837" cy="6680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ts val="5000"/>
              </a:lnSpc>
              <a:defRPr/>
            </a:pPr>
            <a:r>
              <a:rPr lang="en-US" sz="2800" b="1" dirty="0">
                <a:ea typeface="Arial" charset="0"/>
              </a:rPr>
              <a:t>AMI - Description</a:t>
            </a:r>
          </a:p>
        </p:txBody>
      </p:sp>
    </p:spTree>
    <p:extLst>
      <p:ext uri="{BB962C8B-B14F-4D97-AF65-F5344CB8AC3E}">
        <p14:creationId xmlns:p14="http://schemas.microsoft.com/office/powerpoint/2010/main" val="159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neywell PPT Template Standard-V3.4">
  <a:themeElements>
    <a:clrScheme name="Honeywell Branded Colors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000000"/>
      </a:accent1>
      <a:accent2>
        <a:srgbClr val="707070"/>
      </a:accent2>
      <a:accent3>
        <a:srgbClr val="E1261C"/>
      </a:accent3>
      <a:accent4>
        <a:srgbClr val="F37021"/>
      </a:accent4>
      <a:accent5>
        <a:srgbClr val="FFC627"/>
      </a:accent5>
      <a:accent6>
        <a:srgbClr val="1792E5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rgbClr val="7F7F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Honeywell PPT Template Standard-V3.4" id="{16577E03-9E68-40C2-80B2-68C8E6E38E0E}" vid="{B8E2BA84-E0A5-4AF1-8E46-8A13A28E78EA}"/>
    </a:ext>
  </a:extLst>
</a:theme>
</file>

<file path=ppt/theme/theme2.xml><?xml version="1.0" encoding="utf-8"?>
<a:theme xmlns:a="http://schemas.openxmlformats.org/drawingml/2006/main" name="Honeywell Theme">
  <a:themeElements>
    <a:clrScheme name="Honeywell Branded Colors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000000"/>
      </a:accent1>
      <a:accent2>
        <a:srgbClr val="707070"/>
      </a:accent2>
      <a:accent3>
        <a:srgbClr val="E1261C"/>
      </a:accent3>
      <a:accent4>
        <a:srgbClr val="F37021"/>
      </a:accent4>
      <a:accent5>
        <a:srgbClr val="FFC627"/>
      </a:accent5>
      <a:accent6>
        <a:srgbClr val="1792E5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 smtClean="0">
            <a:solidFill>
              <a:schemeClr val="accent2"/>
            </a:solidFill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>
        <a:ln w="12700" cmpd="sng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Honeywell PPT Template Standard-V3.4" id="{16577E03-9E68-40C2-80B2-68C8E6E38E0E}" vid="{CDB372D2-A1B3-47DD-B053-0DC227AB7BD9}"/>
    </a:ext>
  </a:extLst>
</a:theme>
</file>

<file path=ppt/theme/theme3.xml><?xml version="1.0" encoding="utf-8"?>
<a:theme xmlns:a="http://schemas.openxmlformats.org/drawingml/2006/main" name="1_Honeywell Theme">
  <a:themeElements>
    <a:clrScheme name="Honeywell Branded Colors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000000"/>
      </a:accent1>
      <a:accent2>
        <a:srgbClr val="707070"/>
      </a:accent2>
      <a:accent3>
        <a:srgbClr val="E1261C"/>
      </a:accent3>
      <a:accent4>
        <a:srgbClr val="F37021"/>
      </a:accent4>
      <a:accent5>
        <a:srgbClr val="FFC627"/>
      </a:accent5>
      <a:accent6>
        <a:srgbClr val="1792E5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 smtClean="0">
            <a:solidFill>
              <a:schemeClr val="accent2"/>
            </a:solidFill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>
        <a:ln w="12700" cmpd="sng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Honeywell PPT Template Standard-V3.4" id="{16577E03-9E68-40C2-80B2-68C8E6E38E0E}" vid="{9D2F1EF2-5F2F-4DF7-B358-7CBC9609FC2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EB125E098E7F49A0205A16AC239CE8" ma:contentTypeVersion="0" ma:contentTypeDescription="Create a new document." ma:contentTypeScope="" ma:versionID="73d8c0722a46478c40824ebff996163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E4E060-6B5A-44FC-9A22-CF7F62638721}">
  <ds:schemaRefs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A711268-4532-4FB9-8196-23D231793A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2776</TotalTime>
  <Words>2380</Words>
  <Application>Microsoft Office PowerPoint</Application>
  <PresentationFormat>On-screen Show (4:3)</PresentationFormat>
  <Paragraphs>397</Paragraphs>
  <Slides>40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Honeywell PPT Template Standard-V3.4</vt:lpstr>
      <vt:lpstr>Honeywell Theme</vt:lpstr>
      <vt:lpstr>1_Honeywell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LoRa Technology with Mobile App</vt:lpstr>
      <vt:lpstr>LoRa Technology with Mobile App</vt:lpstr>
      <vt:lpstr>LoRa Technology with Mobile App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Smart Meter Financial Feasibility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Elster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Holmes-Higgin</dc:creator>
  <cp:lastModifiedBy>Mark Capper</cp:lastModifiedBy>
  <cp:revision>180</cp:revision>
  <cp:lastPrinted>2016-07-25T13:47:44Z</cp:lastPrinted>
  <dcterms:created xsi:type="dcterms:W3CDTF">2016-01-04T09:03:47Z</dcterms:created>
  <dcterms:modified xsi:type="dcterms:W3CDTF">2016-08-23T08:46:21Z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0x01010001EB125E098E7F49A0205A16AC239CE8</vt:lpwstr>
  </property>
  <property fmtid="{D5CDD505-2E9C-101B-9397-08002B2CF9AE}" pid="3" name="Source">
    <vt:lpwstr>8f9874da50388e0acb1f5bab1b4b753b</vt:lpwstr>
  </property>
</Properties>
</file>